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9" r:id="rId7"/>
    <p:sldId id="260" r:id="rId8"/>
    <p:sldId id="261" r:id="rId9"/>
    <p:sldId id="262" r:id="rId10"/>
    <p:sldId id="263" r:id="rId11"/>
    <p:sldId id="264" r:id="rId12"/>
    <p:sldId id="270" r:id="rId13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395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050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85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534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660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3703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882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4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2898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865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420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F863-EE91-4B64-B42A-86315B00BD00}" type="datetimeFigureOut">
              <a:rPr lang="es-CO" smtClean="0"/>
              <a:t>04/03/2013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F57EA-C359-4D44-BC37-90382E2B95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38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8.xml"/><Relationship Id="rId7" Type="http://schemas.openxmlformats.org/officeDocument/2006/relationships/slide" Target="slide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sz="3600" dirty="0" smtClean="0"/>
              <a:t>LOS SISTEMAS MATERIALES</a:t>
            </a:r>
            <a:endParaRPr lang="es-CO" sz="36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656784" cy="1752600"/>
          </a:xfrm>
        </p:spPr>
        <p:txBody>
          <a:bodyPr>
            <a:normAutofit/>
          </a:bodyPr>
          <a:lstStyle/>
          <a:p>
            <a:r>
              <a:rPr lang="es-CO" dirty="0" smtClean="0"/>
              <a:t>DOCENTE: YENNY PAOLA CALDERON MORA</a:t>
            </a:r>
          </a:p>
          <a:p>
            <a:r>
              <a:rPr lang="es-CO" dirty="0" smtClean="0"/>
              <a:t>QUIMICA 11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5991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FF0000"/>
                </a:solidFill>
              </a:rPr>
              <a:t>EFECTO TYNDALL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4"/>
          </p:nvPr>
        </p:nvSpPr>
        <p:spPr>
          <a:xfrm>
            <a:off x="4355977" y="1556792"/>
            <a:ext cx="4330824" cy="489654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CO" dirty="0" err="1" smtClean="0"/>
              <a:t>Johon</a:t>
            </a:r>
            <a:r>
              <a:rPr lang="es-CO" dirty="0" smtClean="0"/>
              <a:t> Tyndall paso un rayo de luz a través de una solución verdadera y un coloide. Observó que el rayo pasaba por la solución verdadera en forma directa (sin desviación) y no se hacia visible; mientras que la luz se dispersaba al pasar por un coloide, porque chocaba con las partículas coloidales, produciendo puntos luminosos que se veían a unos 90 grados de la línea de visión. Permite diferenciar las soluciones verdaderas de los coloides.</a:t>
            </a:r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888432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Flecha derecha">
            <a:hlinkClick r:id="rId3" action="ppaction://hlinksldjump"/>
          </p:cNvPr>
          <p:cNvSpPr/>
          <p:nvPr/>
        </p:nvSpPr>
        <p:spPr>
          <a:xfrm>
            <a:off x="7183294" y="6206988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710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>
                <a:solidFill>
                  <a:srgbClr val="FF0000"/>
                </a:solidFill>
              </a:rPr>
              <a:t>LAS SUSPENSIONES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10000"/>
          </a:bodyPr>
          <a:lstStyle/>
          <a:p>
            <a:r>
              <a:rPr lang="es-CO" dirty="0" smtClean="0"/>
              <a:t>Son mezclas heterogéneas que se definen en función del tamaño de las partículas que intervienen en ellas (mayor al de una décima de micra).</a:t>
            </a:r>
          </a:p>
          <a:p>
            <a:r>
              <a:rPr lang="es-CO" dirty="0" smtClean="0"/>
              <a:t>Son dispersiones  de sustancias sólidas en un líquido o un gas, presentan aspecto lechoso o nebuloso.</a:t>
            </a:r>
          </a:p>
          <a:p>
            <a:r>
              <a:rPr lang="es-CO" dirty="0" smtClean="0"/>
              <a:t>Existe poca afinidad del medio dispersante, y al precipitar sus partículas, se forman </a:t>
            </a:r>
            <a:r>
              <a:rPr lang="es-CO" b="1" dirty="0" smtClean="0"/>
              <a:t>soles</a:t>
            </a:r>
            <a:r>
              <a:rPr lang="es-CO" dirty="0" smtClean="0"/>
              <a:t> (hollín)</a:t>
            </a:r>
          </a:p>
          <a:p>
            <a:r>
              <a:rPr lang="es-CO" dirty="0" smtClean="0"/>
              <a:t>Aerosol: medio dispersante gaseoso.</a:t>
            </a:r>
          </a:p>
          <a:p>
            <a:r>
              <a:rPr lang="es-CO" dirty="0" smtClean="0"/>
              <a:t>Hidrosol: medio dispersante es el agua.</a:t>
            </a:r>
          </a:p>
          <a:p>
            <a:r>
              <a:rPr lang="es-CO" dirty="0" err="1" smtClean="0"/>
              <a:t>Organosol</a:t>
            </a:r>
            <a:r>
              <a:rPr lang="es-CO" dirty="0" smtClean="0"/>
              <a:t>: medio dispersante líquido.</a:t>
            </a:r>
            <a:endParaRPr lang="es-CO" dirty="0"/>
          </a:p>
        </p:txBody>
      </p:sp>
      <p:sp>
        <p:nvSpPr>
          <p:cNvPr id="9" name="AutoShape 2" descr="data:image/jpeg;base64,/9j/4AAQSkZJRgABAQAAAQABAAD/2wCEAAkGBhQSEBUUExQWFBUUFxgYFxcXFhgYGBcXGBcVFRcUFxcYGyYeFxkkGRQYHy8gIycpLCwsFx4xNTAqNSgrLCkBCQoKDgwOGg8PGiwkHyUpLCwsLCw1KiwpMDUsLC0pKSksLCksLCwpLCwsKSwsLCksKSwsLCwpLCwsKSwpKSwsKf/AABEIANQA7QMBIgACEQEDEQH/xAAcAAABBQEBAQAAAAAAAAAAAAAAAQIDBQYEBwj/xAA6EAABAwIEAwYEBQQCAgMAAAABAAIRAyEEBRIxBkFREyJhcYGRB6HR8DJCscHhFBVS8TNyFoJiktL/xAAaAQEAAwEBAQAAAAAAAAAAAAAAAQIDBAUG/8QAMREAAgIBBAAEBAQGAwAAAAAAAAECAxEEEiExBRNBUSJhobEUMoHhIzNxkdHxUmLB/9oADAMBAAIRAxEAPwD1FVuecSUcIzVVdE7DmV0ZhmNOi0l7w3pP0C8C4vzp1eu5xfrEn+LLjhHcaylg2vFPxTw1ak6kKT3A7OkNuF5ZXqtJJHXbpK5ayaTAXVGKj0ZN5BzFGnB0ILlYDUIQgBACEoCAHJErm/f8JEAIQhACEIQAhCEAIQhAAQhCAE6nTkwmrS8D8PVcTiWdmGu0kOIJGw81DeAeqfC3gv8Ap6PbVWDtKkFp5tbyHgVv0lNsNA6ASlXHJ5eTdLCEQlhJCqSEJI8EsJIQHgmd8f18RT7N8GDZ0AEciLLIYipPmrTPMF2dQ9DcQqmqF2xSXRzHOShKWpFYkbCIToQGIBqE6EhCARPYP9X97JoapAyNx7ygI3pE+qfv6JiAEIRCAEIQgBCEIAQhCAEIQgBWOT5o6hVa9jiI9PMeKrkAoD6a4X4ibXoMLngkgXEx5GfFXy+W8lzupReAHuDSRMHlzXq9b4ohugMe0tAAMxqPiei5pVvPBop+56akKpuHs5OIbqBlseFj0kK5KyawXTyCaT0SpD93+igGC4u4HpuY57Kep24AJEfyvGsZhCxxBaQQdiF9QVKYIIOyoMbwXhqr9T2lx6G4K1jZjspKHsfOjqZUuFy19RwaxpcT0+7L3mr8OsMT3abWDyH0TmcNMoyKTGzEaouPHzWnmortZ4VjMndSMPgHoLrhLV6fm3wyxNao58gz5z7QuHB/Cis9xa6WmR+W1+asporhnn5Z3ZUcLY8V8C1cEQHODwby0GwCyvYElXTTBA0XXVQoarCZ6X9l35bkfaGXd1o+7eK62v7F00DJBiTB9VhO5ZcY9/Q6q9O2lOXX1/RFDXo6ZkQRv4ei53LvzLFPqOJeZPOBC4uzW0c45OeSWfh6GIlSUaBe4NaCSeQV6/hp7KWuq3THK0keipZdCtpSfZtVp7LcuK4Xr6FNhK0PGoahzC6MeabvwN07c1xvbBTCb2VtuXuKqxqLg+vr/cQhCEK5iCEIQAhCEAIQhAC7MK+3kVxrQ8KcPnE1QyDciSAbX8uih8A9W+GGP1sIEhsbHafDqt8uDIsiZhqQYwXi56qwK45PLNksIAUpRKJVSxGUupMlAQD5Q1oTQUoKAeE5MCcgMr8R3uGE7oBlwBPMDwXk2Fy5oY5xaTv5nxXpPHubOc/sALAAk9SdgsRmmIp0WQT3gLDmfCPZZWWviEezs09MebJ9Gaq1CTHIdPdX2W1aVJkVBd3gOir8lpB7tboidpv5ruxj6QcdUSNhB9FjqJbn5eH+h6Gjhtj5ue+snBm9aixwhgIPPos3iKwJJHWy6swrB7rW8Bsq8t5L0dPXsj8zytZd5k8LGB1LEFrpaSD1VmeIX1BFV5iNlTlItZVxny1yc1d86+Ivj29DrxVemfwtM9SVyIQrpYWCk5ubywQhCkoCEIQArfFcKYmnRp1jSJp1Bqa5txHjG3qq7CUC5wABJOwHM9F9HfD/ACapQy9lKuASZOgwdLXXDf4VJS2kpZPm7sj0VlleQVKzgB3WkgEnYfVfQ9bgPAuMnDsmZkCL/RWtLLKTQA2mwBth3Rt7KjtLbGeVZR8GGmHHEtcLTDT7RK3mQcE0cLdkk+w9hutAGgbADyEIWMptl1FICkSymqhYIShNJStKAgJST5poKAqkjw5OlRgpQVIJgfv781RZ5nBFUUWyHRqJFudhKuQVneKgHiKXerMH5dwOh+ixvf8ADfODfTL+IsrJi8fgwalWq+qIaSSS7bwWLqtbXqVHl5DRtzlQ5xjahe9ribG4kxPiq4VjpjktqdPKK3OXJa7Vwb2qPC+rJaeLLDbrb9VDisa59yTO6ZqUb/ACfmu3Ys5wcHmS27c8ERN0jnSkJQrlAlCEIAQhCAEIQgBCEIDvyfFmnVa5p0uBEEiRvz8F9KcMZz/UUGkuaXgDVp+g2Xy4CrfIuKa+EfrovIPPmD5hZzjuJTwfUaReSZV8c7NFejfm5p+elbPIviLhMXVFOk52o7amwPLdc7i0aqSNOklEpriqFhSU2U0PUbql+g5/TopIJNXP75/RBPn6KLtbbeh53KYXePj1N78ypIFQhIsjQVCEICPE1i1jnASQJAWKyniECu88iSSeZMX9VuV5pxJwLiKNZ9fB99jjqNLYjrA2IWN1HnRaydFF6qfxLh9mf46ZRqvNai3Rfvi0E9R4rHFk2AXfmWMfUfpcNJBjTzBnY+K2WTcK9nhxWqt7x/C0j2MfstPO/B0pWcv0LeTDWXvy+F6sxOCyGrUJ0iI3mwXNmGBdTsY9F6c3CQZ2DwLbeE22WYz3BtOoCxG0rCjxF2WYa4O63wquNT2v4jI4TL3VDAVhieGnBgcx2o8xEfNLk+NFOpDhad/vdaajiw6m5wsOll06nUW1yW1cGei0entre7832PPnNgwUKbFv1PJ3vyTH0SNxC9FP3PElHDeOhiE5jCdhPokfTIMGxTJXDxkRCEKSAQhCAIQhCAF05fizTqNcN2kEX6XXMn0WSUB9OcL5+3GYVlZo0zYjo4WKtC5Z/gTKDhsBSY78R7xjq66vS778LffouF98G66GP6enio3G522+u/Xbokc+1tvL3Mc1zurev3H6IQ2SGtz8Yj6yonVjyKa13P3SNcOnzhCp2SgPUIP6+PklD7/Uqhpkm1JZUeryhOY5Ccj0oKbKVQSZnOOCMNUxAxJ1NeHAnm1xG0jl5rnzVuuo0OIDbgO5Axt4rWkSI3BXnPxCpGi5paXNabg/lB6HyK8/Waed0otP5HpaG6FeUyfGRRY4EAkX1NMkDovOM3zUOc7TIJsr1/FjiO+A50XdsDa1lkXsdVqd0SXmwAuSdgAtPDtJKDbsRv4hqtsEoPl9k2T5catWIJAuYE26rTP4bLACCY6XK7uGOC8VRcHVNVHXYCxnwcAbLaU8HRp/8hB0iSbEX+crm8Q10oXbYPhGmgrhGlOS5fJ5VT4c7Uk0wSQdth5yVsMH8OB2YDtIMB0Az5wdlc0MZRa4to051TqbJb6EHdX1CtTa3vTSts69j0hcN2vvm1GPH3N5Vxr5jHv5f+HluP4BJJ7LUOogx132WTx3D72HYn1H1XsXEVGs8B1Ot2rGiSGwIHUtH4gsfWyZ1Qy+pTDTtaI/Zd+l19kf5kk19foVs0dV0c45+X7/AODzlzCDHNOqUXN/ECPMQvReG6VBuL01GtqtjSXx3abv8r7jzV3nfDrAyIa8Pk64kAeEBdtnisa5qLj2edHwpSyt3Ppx+544hWua0WgllNshpI1Ab+fVVRC9aE96yeVdU6pbWCEIVzEVouvR/ht8Pu3c3EVSw0hfTq7xINpHIeq85a5epfDjjbD4TC1BWedWrutAM6Y5HbdUnnHBK7PXg2BAsBsEx337LAVfjXhA0EU6hJNxAsOszdFH414N06mVm2tYGTyFj81zbJexruRs8S5c5Krcj4voY5hNIlrm7sdGqNg6eY8lYquMdlWCEIQDmn75pxdf+bdEyUEqAStNrfY52UjH/wC1yp2pME5OkFSBy5jU+X1QKn36KMFsnRq+/om16DXtLXtDmncOAIPoVGavp/Kc2p9/ZUE5MpmHwrwlQuLddMm4DT3R5NKsci4KwuEALWBzwfxvALgfDp6K7NT5c/P0THVPv1Vt0nxkrhIrc+xjAGa5jVIgiZHQc5WCzzM3vxHdYQyQXWufqtbxiIw4cPyvF+kiNvosI6HA3Li4zLTcO5tXlaipK7e/Y+i8Oe6n9S97YNYDI72/diOkSq/FZgQS0SS1pId+y4nYGrZrpbse94cuis2O7Ed9urnb9xzXn+XGH/ZnrHfwhlVeodVd2lg2/wAiOnklz7h7DCqTTrgPYC4MDtj432S0s2q1aZ0SNRjaxjYCFwf2xmqal3H8p7s+Bcs1Y90nL4X8vt7GKrlnLf6GezHBY0scGnW037hGkg9OpVEH1xS7MGo251jU4D2Bgr0OlmDmsh1JjWt2cHXaOQEWUFSm/SSW03TcS3vR4yu+rWuC2yjHsxs0m953P2PMnYZ7JNwAbHYlQ1KpIvc9fr1WpzLL3V2lwDg5m7S2GnoW3sqPHYF+oN0AEC5Gx8ZXu03xn3jJ4Wp0kq87c4+5WoXWMqqT+H15eqv8v4WaQS8yRsJiT5LSzU11rLZz06G654Sx/XgyoUpxDtOnl0W1y7huo2psKdN0y6NUR05ylxWRl06qRAbcPc2dQ8DzXK/EKt2O0dkfC7Nv5sMwiVjJV/j8nY58U41RMDn5Kqdhiy5gEGIK7IXRmuDht0s6n8XXuX3CHaMxFB9InUagb6EwQfRe4rxj4a0ahxtMtBcGS53RoIImesr2dZTznkyk0+kCEIVCoIQhACEIQBKWUiEAspQU1CAWUSkQgIsZhG1abqbxLXbjbyIPIry7iLJ6mBcbF1JxllRoMD/4u6FerIdRDhBAcDuCAZHkd1Vxi+zenUTq/KzyGnxG6owB0O0xBG/zV1l9TtyGsu50C4sPotpV4MwjzLsPTnqAW/JpEq0yzIqFBpbSpNZq/FAMnzJJK8+/SQa+DhnrU+KSSxJGTr4QYdrRYnmG9eYVfh8ofiq0d5rZ7zoFh48le5tlD9ZDmOqUxJDm7jwPkrTKmsaxoZuRJPMnxleD8dL+Jcnpu9bN0eWzmGRUKAsJ5S+4+iZXdIfrjSBsG8oP5oFlFmrnsDXPdqa51wbTHQBd7s3loLR3YEk7RFwQLrmlmTyzP4sJ9mJzDABrjUpg6C27SbFNwuUU395zdLSBKusZiKTyRog+BMHxO8BV73tmGu7pPKYEcmzv5rrjbNxxzn3O2PKG5m7DU2BgaXza1gD+qyWJoBsubJOrmbaRyWvqYQbuILSeVnD9pV3Q4awfZtPfINwZ9wRESt6NTGlc5ZlbtS5yZbIczqMoa9HZyYlpjnZ0O/ZU/GWYYjdtaqWX7rth153W9zXIaPZB7ZqjnJ0x02E7rMZpwSx9OW6mTNi4kA+AWlF9Mbt8+Mv+q+5hbHzKsQ79+nkxOGz19yTeNJhrR4Ahw2XPiXaxycZ5b/PfzUeZZe6i803cuivvh7g8PUxgZWaXhwOmSQNUTeLmwK+njCCW+B87ZdZ/Ls9O/c9F+HWFDMBT7pBdJJIAJvY+I81pk2lTDWhrQAAIAGwA5J0qjeXk4wQiUKACFXZhmAZTLtUQqnJuJDVdpNz15R1PRW2jJp0KLtUCsP8ASjAJUKMVEuv7lMAehML0F6YA9KCon1wLbnkBclJ2biQSS0D8rTv/ANjv6BQDoa7mpqTJv7JlDf79/vquxjVVmkUDaambSS02KREixEaSY5i6EQolCMu0SpNdFbjcuZVjWNlxY/LSGRT26QCPbmrt7VHp6Liu0Vculg6qtXOOMnmeNwVamS7SQPDbzKrjTe0ancwNhceXTxXrL6TXbhc5yenzY03naw9F50qJ18YR7EPEYtco85fXrBzQDDXXPTSPyif1VrhMe5zYe1oDQNMiSSTsPqtliMvafyiRsY2WR4hwzqb2m5OsbdJiI6ALitrfEWkvmbV6iFpP/UzbSIPISL9QFMczMcx5RfzsuFxQuHbxk0wjK8X5IKg1BsuJsRJJnw5q14G4D/pndvWgvjuN/wAZ5nxU+ZVQ3Q4mIdvMeyssZxTSbTBa4O8JuPNfV+FWTlTtfoeJ4qoqUXxl/wBy9fUhM7RUGK4spNtckiRG09DzVf8A+XEODiO6eW3qvWUTxsmu7QrAfEviKvh61IUar2BzCSGmBIMK7q8Z0g2QCT0Nv9rz3j7iBuKfSc0RpYQZ87K0VyQzorYys8CXx/6k/qVPQe5gkOOroBbwgSr6nlYHT2/lTsy54G288gbjy5JlDDKmhnmIAjUfULrwua1pkvM9I+qtP7XU+w1QVMmrAd2B+yZQ5IXcRVAfxP8AZsJj+I60x3//AKj9VM3hzEEW73OC5W2FyCq4DtAG+v6KG0hyVFHOcQdi6P8AqPddNPHVnVgNbgNF4F9/OFff2djRLiAALk/rdcDKZFdhsym9uhp/NM6hqB21KMok7sE5zTE3O5jf15q1abJuHwPqVPTpwbws20WwJSmbLvCgY5o6LpYZFlRmkeCZpQXqJpKTyTJOCfUkNSyiMpp2RsYJO0TC5MfWDdzCiZj2l0D3WMrUjVVNnSAmVKwCgq5g0c7ffJUuNztsG5Hr9F5t9rfR200Nl1WxWwbc+3jCqs1qzRqAw58TDSC4AQZ9FTDOHM/CRBvefkQNvJSYjNqdTDViRocQQXNF5ibA3XjylOcsv3PSWndfJwUse12x2F/ZQZa4zU6azEcrCR7rPZcC0AgkgCZO/n/CtslxxNSrTcCCDqGqxLYFwI+7Lrt0vlxlt5/2WjbuazwLxKT2YsDfnsPFZkvjfsxJidXP3WxxD2VGEXfq1NGiCdUH3uFjxhCRdl/IiPAr2PCZ5qcH6P7njeJwxYp+6+xzOzCT+KmCLfitA9UwZiJEvaRe2qP36pRgqZe/U3aLAnp0HikdlFF3+fsf0iV7HB5IrKgJgOb4iQfnKqc6pd5sCLeUq0GUUYsXyOrSPYELjzHL2DTDy7febRHRSuGDYf32G3/clSYLPdQ2InlDj+qyzCD3Q57QNpO/l4JW4otPcqF0bz+1xKpgtk2A4kJsA6R5p1LOKjndx4Z4OBPrdZA4sEf8hLucuc3blY7LnOIbfUW26OJmPNMDJt63EFUd3t2zy7zW/ouXBccYhlTRUcxzBsZl3oQbrM4V1Fzh3QCeQAnz81JWo0zJ0uMdQf46pwDU4j4hUy8B2s6T/j3QepbMlduJ4k7enp1AgkEEciDIMTYrzp0B0EAgn/Fv/wCrFSCjpcTPZ9C0x8p2TaiMs9Qp8VOAGpsmLx+pT28Wg7N97LzH+reDDa+qeR291z/1dUGAXu8pj0tZRsRO49aHF2k/hBPgZ/ZPZx3LZDR8/wBl5I/Ma7RcWjeB9VyVc1cfzOHqU8pMnfg9m/8APurB7xfySt44LrBmnxPJeLDMX377vcrqwufva38xIPX7lQ6SysPU8dxvXZsGHxj+YVQPiRi3Ojs2NH+Vj8oKwVXiN7zcR7qennQaJi/iVHlfInzD0PF8Z1GgFzmTcS9pj0hQYbjV02o03Am5aXD1jVZeeYrOnPHIAplPNnNEAD5qv4dNF1e10euVOIe5PZg+Ekn0VHj8ZTe2exiSebh4cisRS4gqD8xA8/ldQVM+rG3aOA8APoslpEbLWNdG5wea02sLdDHf9iZHgJNlX51xO/QWjD0S07wXyREbg2sscM0qT/yEXvIH0S1c4f8A5npMA/sqrw+rdua+5Z+IWtYydzOKnA/8bA0bW59SDcxyUtXiYlwe1rWPZcOa2J877Hp4lUdXFOcLvB9B8lCSTbUF1fh6/Y5nqbf+RpMJxu9gGixkn8LYk7+l1JR4nqO2DBvuAP2WTLCOY90jahB3V40wjnasGc7Zz/M8m0/uhJJe6kJ5hsH35qOtnpBDWODp52A9ysoMW6DtB32TTineCvtMzTYjNXE3cwHy1ftCq8xqPJE1dUdALTHh4KrNZ20pnaHqfdSkDv7GYLb8vu6R1GDBqAT1/iYXPUDY7pcT5W/VML7af2G/6oDqrVINntPlP6kXTjio2cPKZ9biFxdqeg9gjVINh+6nAOz+4Do70MfskOKad9Z/9j9FxFPZVA5fomAT9o3cg+Bukc88h7/72XOXzv8Afgn1g4RIi1vJAPGJcJs2/hMfRSszGBs3lNt/3XGx0ch6o3P2EwDup12mQS1s84n5J7nmZ1gxttt6WCrUKME5LLFPBvqBPQGZ5eS4HiCYPz+SjSqUsA6qVF0fmHpZL/TucbOn5ei5QfEp7XgbTPWUA6pSe03mfP8AZNc9wsUrsQY3/QfMXUSEEja58Sg1yo0KQOfUlNlCEAIQhACEIQAhCEAIQhAKHEJEIQAiUIQAhCEAJEqEAIQhACAhCAVro2SOdO6EIAQhCAEIQgBCEIAQhCAEIQgBCEIAQChCAEIQ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0" name="AutoShape 4" descr="data:image/jpeg;base64,/9j/4AAQSkZJRgABAQAAAQABAAD/2wCEAAkGBhQSEBUUExQWFBUUFxgYFxcXFhgYGBcXGBcVFRcUFxcYGyYeFxkkGRQYHy8gIycpLCwsFx4xNTAqNSgrLCkBCQoKDgwOGg8PGiwkHyUpLCwsLCw1KiwpMDUsLC0pKSksLCksLCwpLCwsKSwsLCksKSwsLCwpLCwsKSwpKSwsKf/AABEIANQA7QMBIgACEQEDEQH/xAAcAAABBQEBAQAAAAAAAAAAAAAAAQIDBQYEBwj/xAA6EAABAwIEAwYEBQQCAgMAAAABAAIRAyEEBRIxBkFREyJhcYGRB6HR8DJCscHhFBVS8TNyFoJiktL/xAAaAQEAAwEBAQAAAAAAAAAAAAAAAQIDBAUG/8QAMREAAgIBBAAEBAQGAwAAAAAAAAECAxEEEiExBRNBUSJhobEUMoHhIzNxkdHxUmLB/9oADAMBAAIRAxEAPwD1FVuecSUcIzVVdE7DmV0ZhmNOi0l7w3pP0C8C4vzp1eu5xfrEn+LLjhHcaylg2vFPxTw1ak6kKT3A7OkNuF5ZXqtJJHXbpK5ayaTAXVGKj0ZN5BzFGnB0ILlYDUIQgBACEoCAHJErm/f8JEAIQhACEIQAhCEAIQhAAQhCAE6nTkwmrS8D8PVcTiWdmGu0kOIJGw81DeAeqfC3gv8Ap6PbVWDtKkFp5tbyHgVv0lNsNA6ASlXHJ5eTdLCEQlhJCqSEJI8EsJIQHgmd8f18RT7N8GDZ0AEciLLIYipPmrTPMF2dQ9DcQqmqF2xSXRzHOShKWpFYkbCIToQGIBqE6EhCARPYP9X97JoapAyNx7ygI3pE+qfv6JiAEIRCAEIQgBCEIAQhCAEIQgBWOT5o6hVa9jiI9PMeKrkAoD6a4X4ibXoMLngkgXEx5GfFXy+W8lzupReAHuDSRMHlzXq9b4ohugMe0tAAMxqPiei5pVvPBop+56akKpuHs5OIbqBlseFj0kK5KyawXTyCaT0SpD93+igGC4u4HpuY57Kep24AJEfyvGsZhCxxBaQQdiF9QVKYIIOyoMbwXhqr9T2lx6G4K1jZjspKHsfOjqZUuFy19RwaxpcT0+7L3mr8OsMT3abWDyH0TmcNMoyKTGzEaouPHzWnmortZ4VjMndSMPgHoLrhLV6fm3wyxNao58gz5z7QuHB/Cis9xa6WmR+W1+asporhnn5Z3ZUcLY8V8C1cEQHODwby0GwCyvYElXTTBA0XXVQoarCZ6X9l35bkfaGXd1o+7eK62v7F00DJBiTB9VhO5ZcY9/Q6q9O2lOXX1/RFDXo6ZkQRv4ei53LvzLFPqOJeZPOBC4uzW0c45OeSWfh6GIlSUaBe4NaCSeQV6/hp7KWuq3THK0keipZdCtpSfZtVp7LcuK4Xr6FNhK0PGoahzC6MeabvwN07c1xvbBTCb2VtuXuKqxqLg+vr/cQhCEK5iCEIQAhCEAIQhAC7MK+3kVxrQ8KcPnE1QyDciSAbX8uih8A9W+GGP1sIEhsbHafDqt8uDIsiZhqQYwXi56qwK45PLNksIAUpRKJVSxGUupMlAQD5Q1oTQUoKAeE5MCcgMr8R3uGE7oBlwBPMDwXk2Fy5oY5xaTv5nxXpPHubOc/sALAAk9SdgsRmmIp0WQT3gLDmfCPZZWWviEezs09MebJ9Gaq1CTHIdPdX2W1aVJkVBd3gOir8lpB7tboidpv5ruxj6QcdUSNhB9FjqJbn5eH+h6Gjhtj5ue+snBm9aixwhgIPPos3iKwJJHWy6swrB7rW8Bsq8t5L0dPXsj8zytZd5k8LGB1LEFrpaSD1VmeIX1BFV5iNlTlItZVxny1yc1d86+Ivj29DrxVemfwtM9SVyIQrpYWCk5ubywQhCkoCEIQArfFcKYmnRp1jSJp1Bqa5txHjG3qq7CUC5wABJOwHM9F9HfD/ACapQy9lKuASZOgwdLXXDf4VJS2kpZPm7sj0VlleQVKzgB3WkgEnYfVfQ9bgPAuMnDsmZkCL/RWtLLKTQA2mwBth3Rt7KjtLbGeVZR8GGmHHEtcLTDT7RK3mQcE0cLdkk+w9hutAGgbADyEIWMptl1FICkSymqhYIShNJStKAgJST5poKAqkjw5OlRgpQVIJgfv781RZ5nBFUUWyHRqJFudhKuQVneKgHiKXerMH5dwOh+ixvf8ADfODfTL+IsrJi8fgwalWq+qIaSSS7bwWLqtbXqVHl5DRtzlQ5xjahe9ribG4kxPiq4VjpjktqdPKK3OXJa7Vwb2qPC+rJaeLLDbrb9VDisa59yTO6ZqUb/ACfmu3Ys5wcHmS27c8ERN0jnSkJQrlAlCEIAQhCAEIQgBCEIDvyfFmnVa5p0uBEEiRvz8F9KcMZz/UUGkuaXgDVp+g2Xy4CrfIuKa+EfrovIPPmD5hZzjuJTwfUaReSZV8c7NFejfm5p+elbPIviLhMXVFOk52o7amwPLdc7i0aqSNOklEpriqFhSU2U0PUbql+g5/TopIJNXP75/RBPn6KLtbbeh53KYXePj1N78ypIFQhIsjQVCEICPE1i1jnASQJAWKyniECu88iSSeZMX9VuV5pxJwLiKNZ9fB99jjqNLYjrA2IWN1HnRaydFF6qfxLh9mf46ZRqvNai3Rfvi0E9R4rHFk2AXfmWMfUfpcNJBjTzBnY+K2WTcK9nhxWqt7x/C0j2MfstPO/B0pWcv0LeTDWXvy+F6sxOCyGrUJ0iI3mwXNmGBdTsY9F6c3CQZ2DwLbeE22WYz3BtOoCxG0rCjxF2WYa4O63wquNT2v4jI4TL3VDAVhieGnBgcx2o8xEfNLk+NFOpDhad/vdaajiw6m5wsOll06nUW1yW1cGei0entre7832PPnNgwUKbFv1PJ3vyTH0SNxC9FP3PElHDeOhiE5jCdhPokfTIMGxTJXDxkRCEKSAQhCAIQhCAF05fizTqNcN2kEX6XXMn0WSUB9OcL5+3GYVlZo0zYjo4WKtC5Z/gTKDhsBSY78R7xjq66vS778LffouF98G66GP6enio3G522+u/Xbokc+1tvL3Mc1zurev3H6IQ2SGtz8Yj6yonVjyKa13P3SNcOnzhCp2SgPUIP6+PklD7/Uqhpkm1JZUeryhOY5Ccj0oKbKVQSZnOOCMNUxAxJ1NeHAnm1xG0jl5rnzVuuo0OIDbgO5Axt4rWkSI3BXnPxCpGi5paXNabg/lB6HyK8/Waed0otP5HpaG6FeUyfGRRY4EAkX1NMkDovOM3zUOc7TIJsr1/FjiO+A50XdsDa1lkXsdVqd0SXmwAuSdgAtPDtJKDbsRv4hqtsEoPl9k2T5catWIJAuYE26rTP4bLACCY6XK7uGOC8VRcHVNVHXYCxnwcAbLaU8HRp/8hB0iSbEX+crm8Q10oXbYPhGmgrhGlOS5fJ5VT4c7Uk0wSQdth5yVsMH8OB2YDtIMB0Az5wdlc0MZRa4to051TqbJb6EHdX1CtTa3vTSts69j0hcN2vvm1GPH3N5Vxr5jHv5f+HluP4BJJ7LUOogx132WTx3D72HYn1H1XsXEVGs8B1Ot2rGiSGwIHUtH4gsfWyZ1Qy+pTDTtaI/Zd+l19kf5kk19foVs0dV0c45+X7/AODzlzCDHNOqUXN/ECPMQvReG6VBuL01GtqtjSXx3abv8r7jzV3nfDrAyIa8Pk64kAeEBdtnisa5qLj2edHwpSyt3Ppx+544hWua0WgllNshpI1Ab+fVVRC9aE96yeVdU6pbWCEIVzEVouvR/ht8Pu3c3EVSw0hfTq7xINpHIeq85a5epfDjjbD4TC1BWedWrutAM6Y5HbdUnnHBK7PXg2BAsBsEx337LAVfjXhA0EU6hJNxAsOszdFH414N06mVm2tYGTyFj81zbJexruRs8S5c5Krcj4voY5hNIlrm7sdGqNg6eY8lYquMdlWCEIQDmn75pxdf+bdEyUEqAStNrfY52UjH/wC1yp2pME5OkFSBy5jU+X1QKn36KMFsnRq+/om16DXtLXtDmncOAIPoVGavp/Kc2p9/ZUE5MpmHwrwlQuLddMm4DT3R5NKsci4KwuEALWBzwfxvALgfDp6K7NT5c/P0THVPv1Vt0nxkrhIrc+xjAGa5jVIgiZHQc5WCzzM3vxHdYQyQXWufqtbxiIw4cPyvF+kiNvosI6HA3Li4zLTcO5tXlaipK7e/Y+i8Oe6n9S97YNYDI72/diOkSq/FZgQS0SS1pId+y4nYGrZrpbse94cuis2O7Ed9urnb9xzXn+XGH/ZnrHfwhlVeodVd2lg2/wAiOnklz7h7DCqTTrgPYC4MDtj432S0s2q1aZ0SNRjaxjYCFwf2xmqal3H8p7s+Bcs1Y90nL4X8vt7GKrlnLf6GezHBY0scGnW037hGkg9OpVEH1xS7MGo251jU4D2Bgr0OlmDmsh1JjWt2cHXaOQEWUFSm/SSW03TcS3vR4yu+rWuC2yjHsxs0m953P2PMnYZ7JNwAbHYlQ1KpIvc9fr1WpzLL3V2lwDg5m7S2GnoW3sqPHYF+oN0AEC5Gx8ZXu03xn3jJ4Wp0kq87c4+5WoXWMqqT+H15eqv8v4WaQS8yRsJiT5LSzU11rLZz06G654Sx/XgyoUpxDtOnl0W1y7huo2psKdN0y6NUR05ylxWRl06qRAbcPc2dQ8DzXK/EKt2O0dkfC7Nv5sMwiVjJV/j8nY58U41RMDn5Kqdhiy5gEGIK7IXRmuDht0s6n8XXuX3CHaMxFB9InUagb6EwQfRe4rxj4a0ahxtMtBcGS53RoIImesr2dZTznkyk0+kCEIVCoIQhACEIQBKWUiEAspQU1CAWUSkQgIsZhG1abqbxLXbjbyIPIry7iLJ6mBcbF1JxllRoMD/4u6FerIdRDhBAcDuCAZHkd1Vxi+zenUTq/KzyGnxG6owB0O0xBG/zV1l9TtyGsu50C4sPotpV4MwjzLsPTnqAW/JpEq0yzIqFBpbSpNZq/FAMnzJJK8+/SQa+DhnrU+KSSxJGTr4QYdrRYnmG9eYVfh8ofiq0d5rZ7zoFh48le5tlD9ZDmOqUxJDm7jwPkrTKmsaxoZuRJPMnxleD8dL+Jcnpu9bN0eWzmGRUKAsJ5S+4+iZXdIfrjSBsG8oP5oFlFmrnsDXPdqa51wbTHQBd7s3loLR3YEk7RFwQLrmlmTyzP4sJ9mJzDABrjUpg6C27SbFNwuUU395zdLSBKusZiKTyRog+BMHxO8BV73tmGu7pPKYEcmzv5rrjbNxxzn3O2PKG5m7DU2BgaXza1gD+qyWJoBsubJOrmbaRyWvqYQbuILSeVnD9pV3Q4awfZtPfINwZ9wRESt6NTGlc5ZlbtS5yZbIczqMoa9HZyYlpjnZ0O/ZU/GWYYjdtaqWX7rth153W9zXIaPZB7ZqjnJ0x02E7rMZpwSx9OW6mTNi4kA+AWlF9Mbt8+Mv+q+5hbHzKsQ79+nkxOGz19yTeNJhrR4Ahw2XPiXaxycZ5b/PfzUeZZe6i803cuivvh7g8PUxgZWaXhwOmSQNUTeLmwK+njCCW+B87ZdZ/Ls9O/c9F+HWFDMBT7pBdJJIAJvY+I81pk2lTDWhrQAAIAGwA5J0qjeXk4wQiUKACFXZhmAZTLtUQqnJuJDVdpNz15R1PRW2jJp0KLtUCsP8ASjAJUKMVEuv7lMAehML0F6YA9KCon1wLbnkBclJ2biQSS0D8rTv/ANjv6BQDoa7mpqTJv7JlDf79/vquxjVVmkUDaambSS02KREixEaSY5i6EQolCMu0SpNdFbjcuZVjWNlxY/LSGRT26QCPbmrt7VHp6Liu0Vculg6qtXOOMnmeNwVamS7SQPDbzKrjTe0ancwNhceXTxXrL6TXbhc5yenzY03naw9F50qJ18YR7EPEYtco85fXrBzQDDXXPTSPyif1VrhMe5zYe1oDQNMiSSTsPqtliMvafyiRsY2WR4hwzqb2m5OsbdJiI6ALitrfEWkvmbV6iFpP/UzbSIPISL9QFMczMcx5RfzsuFxQuHbxk0wjK8X5IKg1BsuJsRJJnw5q14G4D/pndvWgvjuN/wAZ5nxU+ZVQ3Q4mIdvMeyssZxTSbTBa4O8JuPNfV+FWTlTtfoeJ4qoqUXxl/wBy9fUhM7RUGK4spNtckiRG09DzVf8A+XEODiO6eW3qvWUTxsmu7QrAfEviKvh61IUar2BzCSGmBIMK7q8Z0g2QCT0Nv9rz3j7iBuKfSc0RpYQZ87K0VyQzorYys8CXx/6k/qVPQe5gkOOroBbwgSr6nlYHT2/lTsy54G288gbjy5JlDDKmhnmIAjUfULrwua1pkvM9I+qtP7XU+w1QVMmrAd2B+yZQ5IXcRVAfxP8AZsJj+I60x3//AKj9VM3hzEEW73OC5W2FyCq4DtAG+v6KG0hyVFHOcQdi6P8AqPddNPHVnVgNbgNF4F9/OFff2djRLiAALk/rdcDKZFdhsym9uhp/NM6hqB21KMok7sE5zTE3O5jf15q1abJuHwPqVPTpwbws20WwJSmbLvCgY5o6LpYZFlRmkeCZpQXqJpKTyTJOCfUkNSyiMpp2RsYJO0TC5MfWDdzCiZj2l0D3WMrUjVVNnSAmVKwCgq5g0c7ffJUuNztsG5Hr9F5t9rfR200Nl1WxWwbc+3jCqs1qzRqAw58TDSC4AQZ9FTDOHM/CRBvefkQNvJSYjNqdTDViRocQQXNF5ibA3XjylOcsv3PSWndfJwUse12x2F/ZQZa4zU6azEcrCR7rPZcC0AgkgCZO/n/CtslxxNSrTcCCDqGqxLYFwI+7Lrt0vlxlt5/2WjbuazwLxKT2YsDfnsPFZkvjfsxJidXP3WxxD2VGEXfq1NGiCdUH3uFjxhCRdl/IiPAr2PCZ5qcH6P7njeJwxYp+6+xzOzCT+KmCLfitA9UwZiJEvaRe2qP36pRgqZe/U3aLAnp0HikdlFF3+fsf0iV7HB5IrKgJgOb4iQfnKqc6pd5sCLeUq0GUUYsXyOrSPYELjzHL2DTDy7febRHRSuGDYf32G3/clSYLPdQ2InlDj+qyzCD3Q57QNpO/l4JW4otPcqF0bz+1xKpgtk2A4kJsA6R5p1LOKjndx4Z4OBPrdZA4sEf8hLucuc3blY7LnOIbfUW26OJmPNMDJt63EFUd3t2zy7zW/ouXBccYhlTRUcxzBsZl3oQbrM4V1Fzh3QCeQAnz81JWo0zJ0uMdQf46pwDU4j4hUy8B2s6T/j3QepbMlduJ4k7enp1AgkEEciDIMTYrzp0B0EAgn/Fv/wCrFSCjpcTPZ9C0x8p2TaiMs9Qp8VOAGpsmLx+pT28Wg7N97LzH+reDDa+qeR291z/1dUGAXu8pj0tZRsRO49aHF2k/hBPgZ/ZPZx3LZDR8/wBl5I/Ma7RcWjeB9VyVc1cfzOHqU8pMnfg9m/8APurB7xfySt44LrBmnxPJeLDMX377vcrqwufva38xIPX7lQ6SysPU8dxvXZsGHxj+YVQPiRi3Ojs2NH+Vj8oKwVXiN7zcR7qennQaJi/iVHlfInzD0PF8Z1GgFzmTcS9pj0hQYbjV02o03Am5aXD1jVZeeYrOnPHIAplPNnNEAD5qv4dNF1e10euVOIe5PZg+Ekn0VHj8ZTe2exiSebh4cisRS4gqD8xA8/ldQVM+rG3aOA8APoslpEbLWNdG5wea02sLdDHf9iZHgJNlX51xO/QWjD0S07wXyREbg2sscM0qT/yEXvIH0S1c4f8A5npMA/sqrw+rdua+5Z+IWtYydzOKnA/8bA0bW59SDcxyUtXiYlwe1rWPZcOa2J877Hp4lUdXFOcLvB9B8lCSTbUF1fh6/Y5nqbf+RpMJxu9gGixkn8LYk7+l1JR4nqO2DBvuAP2WTLCOY90jahB3V40wjnasGc7Zz/M8m0/uhJJe6kJ5hsH35qOtnpBDWODp52A9ysoMW6DtB32TTineCvtMzTYjNXE3cwHy1ftCq8xqPJE1dUdALTHh4KrNZ20pnaHqfdSkDv7GYLb8vu6R1GDBqAT1/iYXPUDY7pcT5W/VML7af2G/6oDqrVINntPlP6kXTjio2cPKZ9biFxdqeg9gjVINh+6nAOz+4Do70MfskOKad9Z/9j9FxFPZVA5fomAT9o3cg+Bukc88h7/72XOXzv8Afgn1g4RIi1vJAPGJcJs2/hMfRSszGBs3lNt/3XGx0ch6o3P2EwDup12mQS1s84n5J7nmZ1gxttt6WCrUKME5LLFPBvqBPQGZ5eS4HiCYPz+SjSqUsA6qVF0fmHpZL/TucbOn5ei5QfEp7XgbTPWUA6pSe03mfP8AZNc9wsUrsQY3/QfMXUSEEja58Sg1yo0KQOfUlNlCEAIQhACEIQAhCEAIQhAKHEJEIQAiUIQAhCEAJEqEAIQhACAhCAVro2SOdO6EIAQhCAEIQgBCEIAQhCAEIQgBCEIAQChCAEIQg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0246" name="Picture 6" descr="http://www.unizar.es/guiar/Imagen/GUIAR/Charco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21088"/>
            <a:ext cx="2623980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Flecha derecha">
            <a:hlinkClick r:id="rId3" action="ppaction://hlinksldjump"/>
          </p:cNvPr>
          <p:cNvSpPr/>
          <p:nvPr/>
        </p:nvSpPr>
        <p:spPr>
          <a:xfrm>
            <a:off x="5580112" y="5985284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606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b="1" dirty="0" smtClean="0">
                <a:solidFill>
                  <a:srgbClr val="FF0000"/>
                </a:solidFill>
              </a:rPr>
              <a:t>TECNICAS PARA SEPARAR SISTEMAS HETEROGÉNEOS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TAMIZADO</a:t>
            </a:r>
          </a:p>
          <a:p>
            <a:endParaRPr lang="es-CO" dirty="0" smtClean="0"/>
          </a:p>
          <a:p>
            <a:endParaRPr lang="es-CO" dirty="0"/>
          </a:p>
          <a:p>
            <a:pPr marL="0" indent="0">
              <a:buNone/>
            </a:pPr>
            <a:r>
              <a:rPr lang="es-CO" dirty="0" smtClean="0"/>
              <a:t>FILTRACION</a:t>
            </a:r>
          </a:p>
          <a:p>
            <a:endParaRPr lang="es-CO" dirty="0" smtClean="0"/>
          </a:p>
          <a:p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s-CO" dirty="0" smtClean="0"/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  <a:p>
            <a:pPr marL="0" indent="0">
              <a:buNone/>
            </a:pPr>
            <a:r>
              <a:rPr lang="es-CO" dirty="0" smtClean="0"/>
              <a:t>DECATANCION</a:t>
            </a:r>
          </a:p>
          <a:p>
            <a:endParaRPr lang="es-C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29622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45024"/>
            <a:ext cx="2647950" cy="282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1781175" cy="1919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Flecha derecha">
            <a:hlinkClick r:id="rId5" action="ppaction://hlinksldjump"/>
          </p:cNvPr>
          <p:cNvSpPr/>
          <p:nvPr/>
        </p:nvSpPr>
        <p:spPr>
          <a:xfrm>
            <a:off x="7155730" y="5805264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351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1800" dirty="0" smtClean="0"/>
              <a:t>Pueden ser</a:t>
            </a:r>
            <a:r>
              <a:rPr lang="es-CO" sz="1200" dirty="0" smtClean="0"/>
              <a:t/>
            </a:r>
            <a:br>
              <a:rPr lang="es-CO" sz="1200" dirty="0" smtClean="0"/>
            </a:br>
            <a:endParaRPr lang="es-CO" sz="1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sz="1200" dirty="0" smtClean="0"/>
          </a:p>
          <a:p>
            <a:endParaRPr lang="es-CO" sz="1200" dirty="0"/>
          </a:p>
          <a:p>
            <a:endParaRPr lang="es-CO" sz="1200" dirty="0" smtClean="0"/>
          </a:p>
          <a:p>
            <a:pPr marL="0" indent="0">
              <a:buNone/>
            </a:pPr>
            <a:r>
              <a:rPr lang="es-CO" sz="1600" dirty="0" smtClean="0"/>
              <a:t>                   Si presentan                                                                   Si presentan</a:t>
            </a:r>
          </a:p>
          <a:p>
            <a:pPr marL="0" indent="0">
              <a:buNone/>
            </a:pPr>
            <a:endParaRPr lang="es-CO" sz="1600" dirty="0"/>
          </a:p>
          <a:p>
            <a:pPr marL="0" indent="0">
              <a:buNone/>
            </a:pPr>
            <a:endParaRPr lang="es-CO" sz="1600" dirty="0" smtClean="0"/>
          </a:p>
          <a:p>
            <a:pPr marL="0" indent="0">
              <a:buNone/>
            </a:pPr>
            <a:r>
              <a:rPr lang="es-CO" sz="1600" dirty="0" smtClean="0"/>
              <a:t>                    También se llaman                                                 Pueden ser          Se pueden separar por</a:t>
            </a:r>
          </a:p>
          <a:p>
            <a:pPr marL="0" indent="0">
              <a:buNone/>
            </a:pPr>
            <a:endParaRPr lang="es-CO" sz="1600" dirty="0"/>
          </a:p>
          <a:p>
            <a:pPr marL="0" indent="0">
              <a:buNone/>
            </a:pPr>
            <a:endParaRPr lang="es-CO" sz="1600" dirty="0" smtClean="0"/>
          </a:p>
          <a:p>
            <a:pPr marL="0" indent="0">
              <a:buNone/>
            </a:pPr>
            <a:r>
              <a:rPr lang="es-CO" sz="1600" dirty="0" smtClean="0"/>
              <a:t>                                                                       </a:t>
            </a:r>
            <a:endParaRPr lang="es-CO" sz="1600" dirty="0"/>
          </a:p>
          <a:p>
            <a:pPr marL="0" indent="0">
              <a:buNone/>
            </a:pPr>
            <a:r>
              <a:rPr lang="es-CO" sz="1600" dirty="0" smtClean="0"/>
              <a:t>                   Se pueden separar por</a:t>
            </a:r>
          </a:p>
          <a:p>
            <a:pPr marL="0" indent="0">
              <a:buNone/>
            </a:pPr>
            <a:endParaRPr lang="es-CO" sz="1600" dirty="0"/>
          </a:p>
          <a:p>
            <a:pPr marL="0" indent="0">
              <a:buNone/>
            </a:pPr>
            <a:endParaRPr lang="es-CO" sz="1600" dirty="0" smtClean="0"/>
          </a:p>
          <a:p>
            <a:pPr marL="0" indent="0">
              <a:buNone/>
            </a:pPr>
            <a:r>
              <a:rPr lang="es-CO" sz="1600" dirty="0" smtClean="0"/>
              <a:t>                     Como</a:t>
            </a:r>
            <a:endParaRPr lang="es-CO" sz="1600" dirty="0"/>
          </a:p>
        </p:txBody>
      </p:sp>
      <p:sp>
        <p:nvSpPr>
          <p:cNvPr id="5" name="4 Rectángulo"/>
          <p:cNvSpPr/>
          <p:nvPr/>
        </p:nvSpPr>
        <p:spPr>
          <a:xfrm>
            <a:off x="7127776" y="3709837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2" action="ppaction://hlinksldjump"/>
              </a:rPr>
              <a:t>MÉTODOS FÍSICOS</a:t>
            </a:r>
            <a:endParaRPr lang="es-CO" dirty="0"/>
          </a:p>
        </p:txBody>
      </p:sp>
      <p:sp>
        <p:nvSpPr>
          <p:cNvPr id="6" name="5 Rectángulo"/>
          <p:cNvSpPr/>
          <p:nvPr/>
        </p:nvSpPr>
        <p:spPr>
          <a:xfrm>
            <a:off x="5390042" y="3709837"/>
            <a:ext cx="15555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3" action="ppaction://hlinksldjump"/>
              </a:rPr>
              <a:t>COLOIDES</a:t>
            </a:r>
            <a:endParaRPr lang="es-CO" dirty="0"/>
          </a:p>
        </p:txBody>
      </p:sp>
      <p:sp>
        <p:nvSpPr>
          <p:cNvPr id="7" name="6 Rectángulo"/>
          <p:cNvSpPr/>
          <p:nvPr/>
        </p:nvSpPr>
        <p:spPr>
          <a:xfrm>
            <a:off x="3749762" y="3709837"/>
            <a:ext cx="137820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 smtClean="0">
                <a:hlinkClick r:id="rId4" action="ppaction://hlinksldjump"/>
              </a:rPr>
              <a:t>SUSPENSIONES</a:t>
            </a:r>
            <a:endParaRPr lang="es-CO" sz="1400" dirty="0"/>
          </a:p>
        </p:txBody>
      </p:sp>
      <p:sp>
        <p:nvSpPr>
          <p:cNvPr id="8" name="7 Rectángulo"/>
          <p:cNvSpPr/>
          <p:nvPr/>
        </p:nvSpPr>
        <p:spPr>
          <a:xfrm>
            <a:off x="4151606" y="2592755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DOS FASES O MAS</a:t>
            </a:r>
            <a:endParaRPr lang="es-CO" dirty="0"/>
          </a:p>
        </p:txBody>
      </p:sp>
      <p:sp>
        <p:nvSpPr>
          <p:cNvPr id="9" name="8 Rectángulo"/>
          <p:cNvSpPr/>
          <p:nvPr/>
        </p:nvSpPr>
        <p:spPr>
          <a:xfrm>
            <a:off x="4151606" y="1703213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5" action="ppaction://hlinksldjump"/>
              </a:rPr>
              <a:t>HETEROGÉNEOS</a:t>
            </a:r>
            <a:endParaRPr lang="es-CO" dirty="0"/>
          </a:p>
        </p:txBody>
      </p:sp>
      <p:sp>
        <p:nvSpPr>
          <p:cNvPr id="10" name="9 Rectángulo"/>
          <p:cNvSpPr/>
          <p:nvPr/>
        </p:nvSpPr>
        <p:spPr>
          <a:xfrm>
            <a:off x="555563" y="1703920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6" action="ppaction://hlinksldjump"/>
              </a:rPr>
              <a:t>HOMOGÉNEOS</a:t>
            </a:r>
            <a:endParaRPr lang="es-CO" dirty="0"/>
          </a:p>
        </p:txBody>
      </p:sp>
      <p:sp>
        <p:nvSpPr>
          <p:cNvPr id="11" name="10 Rectángulo"/>
          <p:cNvSpPr/>
          <p:nvPr/>
        </p:nvSpPr>
        <p:spPr>
          <a:xfrm>
            <a:off x="555563" y="2594710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UNA SOLA FASE</a:t>
            </a:r>
            <a:endParaRPr lang="es-CO" dirty="0"/>
          </a:p>
        </p:txBody>
      </p:sp>
      <p:sp>
        <p:nvSpPr>
          <p:cNvPr id="12" name="11 Rectángulo"/>
          <p:cNvSpPr/>
          <p:nvPr/>
        </p:nvSpPr>
        <p:spPr>
          <a:xfrm>
            <a:off x="514598" y="3647402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7" action="ppaction://hlinksldjump"/>
              </a:rPr>
              <a:t>SOLUCIONES</a:t>
            </a:r>
            <a:endParaRPr lang="es-CO" dirty="0"/>
          </a:p>
        </p:txBody>
      </p:sp>
      <p:sp>
        <p:nvSpPr>
          <p:cNvPr id="13" name="12 Rectángulo"/>
          <p:cNvSpPr/>
          <p:nvPr/>
        </p:nvSpPr>
        <p:spPr>
          <a:xfrm>
            <a:off x="545967" y="4630305"/>
            <a:ext cx="20029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hlinkClick r:id="rId8" action="ppaction://hlinksldjump"/>
              </a:rPr>
              <a:t>MEDIOS FISICOS</a:t>
            </a:r>
            <a:endParaRPr lang="es-CO" dirty="0"/>
          </a:p>
        </p:txBody>
      </p:sp>
      <p:sp>
        <p:nvSpPr>
          <p:cNvPr id="14" name="13 Rectángulo"/>
          <p:cNvSpPr/>
          <p:nvPr/>
        </p:nvSpPr>
        <p:spPr>
          <a:xfrm>
            <a:off x="94833" y="5638417"/>
            <a:ext cx="16605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 smtClean="0"/>
              <a:t>CROMATOGRAFÍA</a:t>
            </a:r>
            <a:endParaRPr lang="es-CO" sz="1400" dirty="0"/>
          </a:p>
        </p:txBody>
      </p:sp>
      <p:sp>
        <p:nvSpPr>
          <p:cNvPr id="15" name="14 Rectángulo"/>
          <p:cNvSpPr/>
          <p:nvPr/>
        </p:nvSpPr>
        <p:spPr>
          <a:xfrm>
            <a:off x="1899674" y="5665743"/>
            <a:ext cx="1298523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 smtClean="0"/>
              <a:t>EVAPORACION</a:t>
            </a:r>
            <a:endParaRPr lang="es-CO" sz="1400" dirty="0"/>
          </a:p>
        </p:txBody>
      </p:sp>
      <p:sp>
        <p:nvSpPr>
          <p:cNvPr id="16" name="15 Rectángulo"/>
          <p:cNvSpPr/>
          <p:nvPr/>
        </p:nvSpPr>
        <p:spPr>
          <a:xfrm>
            <a:off x="3799919" y="4378277"/>
            <a:ext cx="12778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AEROSOLES</a:t>
            </a:r>
            <a:endParaRPr lang="es-CO" dirty="0"/>
          </a:p>
        </p:txBody>
      </p:sp>
      <p:sp>
        <p:nvSpPr>
          <p:cNvPr id="17" name="16 Rectángulo"/>
          <p:cNvSpPr/>
          <p:nvPr/>
        </p:nvSpPr>
        <p:spPr>
          <a:xfrm>
            <a:off x="3799919" y="5134361"/>
            <a:ext cx="136797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HIDROSOLES</a:t>
            </a:r>
            <a:endParaRPr lang="es-CO" dirty="0"/>
          </a:p>
        </p:txBody>
      </p:sp>
      <p:sp>
        <p:nvSpPr>
          <p:cNvPr id="18" name="17 Rectángulo"/>
          <p:cNvSpPr/>
          <p:nvPr/>
        </p:nvSpPr>
        <p:spPr>
          <a:xfrm>
            <a:off x="3778571" y="5780526"/>
            <a:ext cx="138932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 smtClean="0"/>
              <a:t>ORGANOSOLES</a:t>
            </a:r>
            <a:endParaRPr lang="es-CO" sz="1400" dirty="0"/>
          </a:p>
        </p:txBody>
      </p:sp>
      <p:sp>
        <p:nvSpPr>
          <p:cNvPr id="19" name="18 Rectángulo"/>
          <p:cNvSpPr/>
          <p:nvPr/>
        </p:nvSpPr>
        <p:spPr>
          <a:xfrm>
            <a:off x="7441316" y="6032554"/>
            <a:ext cx="15476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DECANTACIÓN</a:t>
            </a:r>
            <a:endParaRPr lang="es-CO" dirty="0"/>
          </a:p>
        </p:txBody>
      </p:sp>
      <p:sp>
        <p:nvSpPr>
          <p:cNvPr id="20" name="19 Rectángulo"/>
          <p:cNvSpPr/>
          <p:nvPr/>
        </p:nvSpPr>
        <p:spPr>
          <a:xfrm>
            <a:off x="7441316" y="5262259"/>
            <a:ext cx="1248397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TAMIZADO</a:t>
            </a:r>
            <a:endParaRPr lang="es-CO" dirty="0"/>
          </a:p>
        </p:txBody>
      </p:sp>
      <p:sp>
        <p:nvSpPr>
          <p:cNvPr id="21" name="20 Rectángulo"/>
          <p:cNvSpPr/>
          <p:nvPr/>
        </p:nvSpPr>
        <p:spPr>
          <a:xfrm>
            <a:off x="7365504" y="4509120"/>
            <a:ext cx="15407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 smtClean="0"/>
              <a:t>CENTRIFUGACION</a:t>
            </a:r>
            <a:endParaRPr lang="es-CO" sz="1400" dirty="0"/>
          </a:p>
        </p:txBody>
      </p:sp>
      <p:sp>
        <p:nvSpPr>
          <p:cNvPr id="22" name="21 Rectángulo"/>
          <p:cNvSpPr/>
          <p:nvPr/>
        </p:nvSpPr>
        <p:spPr>
          <a:xfrm>
            <a:off x="2290275" y="46856"/>
            <a:ext cx="3247199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LOS SISTEMAS MATERIALES</a:t>
            </a:r>
            <a:endParaRPr lang="es-CO" dirty="0"/>
          </a:p>
        </p:txBody>
      </p:sp>
      <p:cxnSp>
        <p:nvCxnSpPr>
          <p:cNvPr id="24" name="23 Conector recto de flecha"/>
          <p:cNvCxnSpPr>
            <a:stCxn id="22" idx="2"/>
          </p:cNvCxnSpPr>
          <p:nvPr/>
        </p:nvCxnSpPr>
        <p:spPr>
          <a:xfrm flipH="1">
            <a:off x="3913874" y="550912"/>
            <a:ext cx="1" cy="7178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/>
          <p:nvPr/>
        </p:nvCxnSpPr>
        <p:spPr>
          <a:xfrm>
            <a:off x="1403648" y="1268760"/>
            <a:ext cx="37642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/>
          <p:nvPr/>
        </p:nvCxnSpPr>
        <p:spPr>
          <a:xfrm>
            <a:off x="1403648" y="1268760"/>
            <a:ext cx="0" cy="43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flipH="1">
            <a:off x="5159718" y="1268760"/>
            <a:ext cx="8175" cy="43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/>
          <p:nvPr/>
        </p:nvCxnSpPr>
        <p:spPr>
          <a:xfrm>
            <a:off x="1403648" y="2158302"/>
            <a:ext cx="0" cy="43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>
            <a:off x="1394132" y="3098766"/>
            <a:ext cx="0" cy="43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>
          <a:xfrm>
            <a:off x="1375100" y="4151458"/>
            <a:ext cx="0" cy="434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flipH="1">
            <a:off x="1394132" y="5134361"/>
            <a:ext cx="9516" cy="310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827584" y="5445224"/>
            <a:ext cx="17032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 de flecha"/>
          <p:cNvCxnSpPr/>
          <p:nvPr/>
        </p:nvCxnSpPr>
        <p:spPr>
          <a:xfrm>
            <a:off x="827584" y="5445224"/>
            <a:ext cx="0" cy="1931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 de flecha"/>
          <p:cNvCxnSpPr>
            <a:endCxn id="15" idx="0"/>
          </p:cNvCxnSpPr>
          <p:nvPr/>
        </p:nvCxnSpPr>
        <p:spPr>
          <a:xfrm>
            <a:off x="2530822" y="5445224"/>
            <a:ext cx="18114" cy="2205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/>
          <p:nvPr/>
        </p:nvCxnSpPr>
        <p:spPr>
          <a:xfrm flipH="1">
            <a:off x="5167894" y="2207976"/>
            <a:ext cx="8174" cy="3847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/>
          <p:nvPr/>
        </p:nvCxnSpPr>
        <p:spPr>
          <a:xfrm>
            <a:off x="4438863" y="3496160"/>
            <a:ext cx="5828" cy="217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55 Conector recto de flecha"/>
          <p:cNvCxnSpPr/>
          <p:nvPr/>
        </p:nvCxnSpPr>
        <p:spPr>
          <a:xfrm>
            <a:off x="6084168" y="3492610"/>
            <a:ext cx="5828" cy="217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"/>
          <p:cNvCxnSpPr/>
          <p:nvPr/>
        </p:nvCxnSpPr>
        <p:spPr>
          <a:xfrm>
            <a:off x="4438863" y="3492610"/>
            <a:ext cx="16511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59 Conector recto"/>
          <p:cNvCxnSpPr/>
          <p:nvPr/>
        </p:nvCxnSpPr>
        <p:spPr>
          <a:xfrm>
            <a:off x="5186086" y="3110843"/>
            <a:ext cx="0" cy="385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62 Conector recto"/>
          <p:cNvCxnSpPr/>
          <p:nvPr/>
        </p:nvCxnSpPr>
        <p:spPr>
          <a:xfrm flipH="1">
            <a:off x="3563888" y="3961865"/>
            <a:ext cx="1858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64 Conector recto"/>
          <p:cNvCxnSpPr/>
          <p:nvPr/>
        </p:nvCxnSpPr>
        <p:spPr>
          <a:xfrm>
            <a:off x="3563888" y="3961865"/>
            <a:ext cx="0" cy="2070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 de flecha"/>
          <p:cNvCxnSpPr>
            <a:endCxn id="16" idx="1"/>
          </p:cNvCxnSpPr>
          <p:nvPr/>
        </p:nvCxnSpPr>
        <p:spPr>
          <a:xfrm>
            <a:off x="3563888" y="4630305"/>
            <a:ext cx="23603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69 Conector recto de flecha"/>
          <p:cNvCxnSpPr/>
          <p:nvPr/>
        </p:nvCxnSpPr>
        <p:spPr>
          <a:xfrm>
            <a:off x="3563888" y="5445224"/>
            <a:ext cx="23603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70 Conector recto de flecha"/>
          <p:cNvCxnSpPr/>
          <p:nvPr/>
        </p:nvCxnSpPr>
        <p:spPr>
          <a:xfrm>
            <a:off x="3542540" y="6032554"/>
            <a:ext cx="23603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71 Conector recto"/>
          <p:cNvCxnSpPr/>
          <p:nvPr/>
        </p:nvCxnSpPr>
        <p:spPr>
          <a:xfrm>
            <a:off x="7127776" y="4226914"/>
            <a:ext cx="0" cy="2070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>
            <a:off x="7129473" y="4785592"/>
            <a:ext cx="23603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 de flecha"/>
          <p:cNvCxnSpPr/>
          <p:nvPr/>
        </p:nvCxnSpPr>
        <p:spPr>
          <a:xfrm flipV="1">
            <a:off x="7129473" y="5541820"/>
            <a:ext cx="311843" cy="136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 de flecha"/>
          <p:cNvCxnSpPr>
            <a:endCxn id="19" idx="1"/>
          </p:cNvCxnSpPr>
          <p:nvPr/>
        </p:nvCxnSpPr>
        <p:spPr>
          <a:xfrm flipV="1">
            <a:off x="7127776" y="6284582"/>
            <a:ext cx="313540" cy="130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4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663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O" b="1" dirty="0" smtClean="0">
                <a:solidFill>
                  <a:srgbClr val="FF0000"/>
                </a:solidFill>
              </a:rPr>
              <a:t>Sistemas homogéneos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dirty="0" smtClean="0"/>
              <a:t>Solo una fase</a:t>
            </a:r>
          </a:p>
          <a:p>
            <a:r>
              <a:rPr lang="es-CO" dirty="0" smtClean="0"/>
              <a:t>Sus componentes se pueden separar mediante procesos físicos</a:t>
            </a:r>
          </a:p>
          <a:p>
            <a:r>
              <a:rPr lang="es-CO" dirty="0" smtClean="0"/>
              <a:t>Ejemplos: agua, agua de mar, te, </a:t>
            </a:r>
          </a:p>
          <a:p>
            <a:r>
              <a:rPr lang="es-CO" dirty="0" smtClean="0"/>
              <a:t>Constituido por una fase dispersante donde se encuentra una o mas sustancias en menor proporción conocida como fase dispersa .</a:t>
            </a:r>
          </a:p>
          <a:p>
            <a:r>
              <a:rPr lang="es-CO" dirty="0" smtClean="0"/>
              <a:t>Soluciones: soluto (fase dispersa) + solvente (fase dispersante)</a:t>
            </a:r>
            <a:endParaRPr lang="es-CO" dirty="0"/>
          </a:p>
        </p:txBody>
      </p:sp>
      <p:sp>
        <p:nvSpPr>
          <p:cNvPr id="5" name="4 Pentágono">
            <a:hlinkClick r:id="rId3" action="ppaction://hlinksldjump"/>
          </p:cNvPr>
          <p:cNvSpPr/>
          <p:nvPr/>
        </p:nvSpPr>
        <p:spPr>
          <a:xfrm>
            <a:off x="6588224" y="6021288"/>
            <a:ext cx="567506" cy="21602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746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b="1" dirty="0" smtClean="0">
                <a:solidFill>
                  <a:srgbClr val="FF0000"/>
                </a:solidFill>
              </a:rPr>
              <a:t>Propiedades del sistema homogéneo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La fase dispersa es soluble en la fase dispersante.</a:t>
            </a:r>
          </a:p>
          <a:p>
            <a:r>
              <a:rPr lang="es-CO" dirty="0" smtClean="0"/>
              <a:t>Las partículas que se disuelven no se depositan en el fondo del recipiente.</a:t>
            </a:r>
          </a:p>
          <a:p>
            <a:r>
              <a:rPr lang="es-CO" dirty="0" smtClean="0"/>
              <a:t>Dejan pasar la luz, es decir, muestran un aspecto traslúcido.</a:t>
            </a:r>
            <a:endParaRPr lang="es-CO" dirty="0"/>
          </a:p>
        </p:txBody>
      </p:sp>
      <p:pic>
        <p:nvPicPr>
          <p:cNvPr id="5122" name="Picture 2" descr="http://t3.gstatic.com/images?q=tbn:ANd9GcRK8e1IK-TWlM0Rgil9Vdq1tm7ztFBDCv8waVeXo3o9KICWAIkT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3168352" cy="221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Flecha derecha">
            <a:hlinkClick r:id="rId3" action="ppaction://hlinksldjump"/>
          </p:cNvPr>
          <p:cNvSpPr/>
          <p:nvPr/>
        </p:nvSpPr>
        <p:spPr>
          <a:xfrm>
            <a:off x="7668344" y="5666928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52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/>
            </a:r>
            <a:br>
              <a:rPr lang="es-CO" dirty="0" smtClean="0"/>
            </a:br>
            <a:r>
              <a:rPr lang="es-CO" dirty="0"/>
              <a:t/>
            </a:r>
            <a:br>
              <a:rPr lang="es-CO" dirty="0"/>
            </a:br>
            <a:r>
              <a:rPr lang="es-CO" b="1" dirty="0" smtClean="0">
                <a:solidFill>
                  <a:srgbClr val="FF0000"/>
                </a:solidFill>
              </a:rPr>
              <a:t>Las soluciones pueden ser liquidas, solidas y gaseosas</a:t>
            </a:r>
            <a:r>
              <a:rPr lang="es-CO" dirty="0" smtClean="0"/>
              <a:t/>
            </a:r>
            <a:br>
              <a:rPr lang="es-CO" dirty="0" smtClean="0"/>
            </a:b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7595530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SOLUCION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FASE DISPERSANTE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FASE DISPERSA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EJEMPLO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Líquida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Líquida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Agua y alcohol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Líquida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Gaseosa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Una gaseosa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Líquida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u="none" dirty="0" smtClean="0"/>
                        <a:t>Sólida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Agua de mar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u="none" dirty="0" smtClean="0"/>
                        <a:t>Sólida</a:t>
                      </a:r>
                      <a:endParaRPr lang="es-CO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u="none" dirty="0" smtClean="0"/>
                        <a:t>Sólida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Líquida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Amalgama (Hg y Ag)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u="none" dirty="0" smtClean="0"/>
                        <a:t>Sólida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u="none" dirty="0" smtClean="0"/>
                        <a:t>Sólida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u="none" dirty="0" smtClean="0"/>
                        <a:t>Sólida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Bronce (aleación)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Gaseosa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Gaseosa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Gaseosa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Aire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8" name="Picture 4" descr="GASEOS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37112"/>
            <a:ext cx="3690547" cy="193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Flecha derecha">
            <a:hlinkClick r:id="rId3" action="ppaction://hlinksldjump"/>
          </p:cNvPr>
          <p:cNvSpPr/>
          <p:nvPr/>
        </p:nvSpPr>
        <p:spPr>
          <a:xfrm>
            <a:off x="7155730" y="5805264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355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b="1" dirty="0" smtClean="0">
                <a:solidFill>
                  <a:srgbClr val="FF0000"/>
                </a:solidFill>
              </a:rPr>
              <a:t>TECNICAS PARA SEPARA SISTEMAS HOMOGÉNEOS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785395"/>
          </a:xfrm>
        </p:spPr>
        <p:txBody>
          <a:bodyPr/>
          <a:lstStyle/>
          <a:p>
            <a:r>
              <a:rPr lang="es-CO" dirty="0" smtClean="0"/>
              <a:t>DESTILACION</a:t>
            </a:r>
          </a:p>
          <a:p>
            <a:endParaRPr lang="es-CO" dirty="0"/>
          </a:p>
          <a:p>
            <a:endParaRPr lang="es-CO" dirty="0" smtClean="0"/>
          </a:p>
          <a:p>
            <a:endParaRPr lang="es-CO" dirty="0" smtClean="0"/>
          </a:p>
          <a:p>
            <a:pPr marL="0" indent="0">
              <a:buNone/>
            </a:pPr>
            <a:endParaRPr lang="es-CO" dirty="0" smtClean="0"/>
          </a:p>
          <a:p>
            <a:pPr marL="0" indent="0">
              <a:buNone/>
            </a:pPr>
            <a:r>
              <a:rPr lang="es-CO" dirty="0" smtClean="0"/>
              <a:t>CRISTALIZACION</a:t>
            </a:r>
          </a:p>
          <a:p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785395"/>
          </a:xfrm>
        </p:spPr>
        <p:txBody>
          <a:bodyPr/>
          <a:lstStyle/>
          <a:p>
            <a:r>
              <a:rPr lang="es-CO" dirty="0" smtClean="0"/>
              <a:t>EVAPORACION</a:t>
            </a:r>
          </a:p>
          <a:p>
            <a:r>
              <a:rPr lang="es-CO" dirty="0" smtClean="0"/>
              <a:t>CROMATOGRAFÍA</a:t>
            </a:r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  <a:p>
            <a:endParaRPr lang="es-CO" dirty="0" smtClean="0"/>
          </a:p>
          <a:p>
            <a:r>
              <a:rPr lang="es-CO" dirty="0" smtClean="0"/>
              <a:t>CENTRIFUGACION</a:t>
            </a:r>
          </a:p>
          <a:p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34" y="1772816"/>
            <a:ext cx="316084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907" y="4537395"/>
            <a:ext cx="2111896" cy="178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http://4.bp.blogspot.com/_XiCbpBzJ43w/TGyHQ9qGGaI/AAAAAAAAAA0/b61xvOk2frQ/s1600/chromatograph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16" y="2351408"/>
            <a:ext cx="2694237" cy="218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34" y="4930436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Flecha derecha">
            <a:hlinkClick r:id="rId6" action="ppaction://hlinksldjump"/>
          </p:cNvPr>
          <p:cNvSpPr/>
          <p:nvPr/>
        </p:nvSpPr>
        <p:spPr>
          <a:xfrm>
            <a:off x="7812246" y="5874657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075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FF0000"/>
                </a:solidFill>
              </a:rPr>
              <a:t>SISTEMAS HETEROGÉNEOS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Conjunto de sustancias o estados de la misma sustancia, con una superficie de separación apreciable.</a:t>
            </a:r>
          </a:p>
          <a:p>
            <a:r>
              <a:rPr lang="es-CO" dirty="0" smtClean="0"/>
              <a:t>Presentan varias fases.</a:t>
            </a:r>
          </a:p>
          <a:p>
            <a:r>
              <a:rPr lang="es-CO" dirty="0" smtClean="0"/>
              <a:t>Se clasifican </a:t>
            </a:r>
            <a:r>
              <a:rPr lang="es-CO" smtClean="0"/>
              <a:t>en coloides </a:t>
            </a:r>
            <a:r>
              <a:rPr lang="es-CO" dirty="0" smtClean="0"/>
              <a:t>y suspensiones.</a:t>
            </a:r>
            <a:endParaRPr lang="es-CO" dirty="0"/>
          </a:p>
        </p:txBody>
      </p:sp>
      <p:sp>
        <p:nvSpPr>
          <p:cNvPr id="4" name="AutoShape 2" descr="data:image/jpeg;base64,/9j/4AAQSkZJRgABAQAAAQABAAD/2wCEAAkGBwgHBgkIBwgKCgkLDRYPDQwMDRsUFRAWIB0iIiAdHx8kKDQsJCYxJx8fLT0tMTU3Ojo6Iys/RD84QzQ5OjcBCgoKDQwNGg8PGjclHyU3Nzc3Nzc3Nzc3Nzc3Nzc3Nzc3Nzc3Nzc3Nzc3Nzc3Nzc3Nzc3Nzc3Nzc3Nzc3Nzc3N//AABEIAMgAYgMBIgACEQEDEQH/xAAcAAABBQEBAQAAAAAAAAAAAAAAAQMEBQYCBwj/xABCEAABAwIDBAYFCAgHAAAAAAABAAIDBBEFEiEGEzFBFCJRYYGhMnGRsdElQlJicnOTwRUjMzVTY7LSByRDgpKi4f/EABkBAQEBAQEBAAAAAAAAAAAAAAABAgMFBP/EACIRAQEAAgEEAgMBAAAAAAAAAAABAhEDEiExQQUTBDJRFP/aAAwDAQACEQMRAD8A9hKEFIilQkHby7U06ppxxniuOQcCUDyFHFXCeDifU0lHSmfQm/Bf8EEi6LpjpTP4c/4LvglFSw/Mm/Bd8FA8kTJq4Aes8t+00j8krKiCQ2jnicewPF/YqHkiEiAuhCECqs2jxVuC4TLXyB27jLc5aL2aTYlWV1QbfDNslX9wYfY8IOYsaweWBtTVyGNrrEOqWODRfhYnRWlJW0VRYUdTSyDkI5Gn3Kvw2anpqZpvFC0i7tA0FRqur2XmkvWQ4XK+/F0LCfbZQaW5PC5COt9ZZR0+ybSQyGBvfAXM/pITRn2ddqySuH2a2b+5TY2ALjzKUZx2j1LG9JwI6GXE393TJv7l22XZp5DZIKh33s0rh5uTa6a2SURtJe8MHMucAquoxfCc4ikq6WWQ/wCm0h7j4C5VUGbKB+mGUBI5yU4d7wVMhxTCQ3c001JC06ZGBrB5WWeqf1NU1Dj8Dsap8Mo2y55bvIfGWgMHOx18dFpCsvTGMbS0bYWRsaY5CcgAB4a6cVpyVsCEXSKjpZ/b8vGxmL7rR3RyB7Qr+6pdthm2RxfupXH2aqZb12WeXj1KKSqLXYpNK2QjUVDiB4ciFqMOwuiyNdBExwAvdgBCrNn8Vp30TWTM3hGjmMyvB77XVy2iwd5EjsIkYT86KEtP/UryL8jcMtZYu/0+5U/ocDHAPhAv2jQLrcwN0DGXPCzf/VXxUOGyT7qnnxOF1r/tHj3pyooBC5rHYniIJ1a0OYSfVfis35Ti33lX6MksRxAFsjbOHzcvwUiKKmLdWEcjbtVXHhk8j7MxLEHgcQ5zGlvknmYOXXbJX17yDq3ej8gl+V4IfRkeqY7fsiYyfm+iSs3islEGu6ZJC0jS7jqryTAsK1EkUkzhxEszvPVJDS4ZQyN6NSwRk3u+IDT1ki6xflsL+uFq/wCfL+qfYWski2soqeITGnkjksZmkDgNW315L14rzTAZYqvbajkheXNYyUeibHQag816UvV/F5bycfVY4Z49N0RCEL6GClVe1LN5szirDzpJP6SrNRcWZvMKrY/p08jde9pUvgfPOFRRROY12r+Dhc6rW4e10RAp5ZASLjM4cfHVd4fspUVbekkiQEAhof1jcDmRbw704KWqwuYdJ3cUvWALha7COQ8DovH5+DK3b6cbIlRNndlY6aR+ZtzqTa/JI/PExoJfvB6DeduzXVVb62eaSJ7CGtLurGGm9xxNvFcx1Exka9sz3Oe67g4207/NfBl+PdukyW7K59PMHxPkBLRZrtfDssnH1Jewufn3hbdwaSOPmqWGaoe57ZXOMbQb5jx8FMLzO5+Vha9hIDnXudDyXLL8fV7NTI8G00tM57ukHdsu5wGY3JsTpxUF88Zjc6HM8G7Q9ptY8BcDgbdqsaSr/RzYHTZ7OeA7KAbaHly5JX4LieMy9JZTmCN5JvJ1RY8+9d+LgtupGcs0P/Dhr27WR5yXObC+7jwt3L14lYHZHZ79EbQiSSbeO3RYwMBsG+PNbwr3+DC44ar5M7ulQuUq7si6bq7upJwDYmNw8l1dcyWdG4H6JQZbZt/yfFY/NAV9u4pWgSxseOx7Qfes1sySKNjQ0WGnFaWM6LPlUd2F0TnSObA2LMLHdgDxAHAqjqdlC94dTzQAu9Ivi1t3W7lqL6WRyXPLiwvpeqxm37H08rQTObD6vx07OCmw7NUELnOZvA5wAcWusXdoPjqrcX5IvbRScOE9HVXDaWnjeJGQRteBbMGi9vWupD1SeaUlNyegV0kknZECj/fwP8o3V4SqKg/fWv8ADKvCtQpboXKFUCQ6grm6LoMdsuSKaxHBx95WmiOiy+AHKZm8hM8D2laOJ2gWV9JN0t02Ci6By6Lri6LoOrpuY9QpSU1K7qFBDws/LMv3avbrP4UfliXuj/NXuZaK7uhN3QiOM6TOo+8SF6LpksIky1VW3sqH+8rSwv0WRw9+XE65p5VD/etHTydUKEWQclzKMJEGRFSc6M6iiRIZVBKL0zO8Bh1TRlsolVP1Tqh4Lg8mbF5/u/zV9mWV2ekDsWq/ux71o860h/MhMZkiGkLeo3yrzKjfK6XbP07rYvXd87itBA/qBZZj/lqtH82/kr6GTQKJKtBJok3iiCTRBkRdpRkXJlUUyLh0imjaU+XRQqubRcSSqFVzdQrUjNqXss/NiNYfqhabOshse/8Azdd/tWoMmilWeD+dIo+8Qi7UhlQJFBEt12Hmy6ac9qUSWxys+2PcFfwSdVqy07i3aGqHIlp8leU81gAVgWoekL1GEoKM47U0uz5euS9NZ+9cueqFleq+sf1CpT3XUKrPUKJT+xj/ANdXk8btWn3iyGyb8s1dbtatCZVGpeybvAlUDeoUXarYzVPNACjiYJd9ouzmyWL1Lodpp/oEN17DZW9PVXAKpdoDlxmVzSLSNDXZuATERq4bZbZeQvdc1a1lT3pzfj6SyTsSqY9CzgoNVjdZ8w29QV0jedIHajfg81hqPaOoY0tqI3vI4O4KfDjbZhpcO7CqNQ6ZtvSUSrmaGHUW7VTurpTqAotR0qtaY2HKDxsQL+1Si62TqWvfXOadM4HktDve9ZbZOlNHDUsc8FxeL2N+Svg5T0qVvUKNmQgrxMumym/BQBJ3rsTgDiuiMrtbn/SxcCfQFrKDTYo+NobKM7ByvwVxjrBLU70gEZOZWfkYHOOQZvCy45Wb7tReUmJQS2Anc36pN7e1W0WERVrQ4zRRaXad1cP/AOLj7lh2xZyNQO5S4Id01rmYjuzmtu2ZnOHfopBp6zDoXRltLRujcHXD3VAcCPVYKFFg9bLJlZE4a6udo0DtVbvKrI4txWU24B8Tx5pk1WIWANXKMvDrnRXsNY+KKjheysq8zwBk3ZsB69LnyVJieKRNLm0t5dbZicw81U2nldY55HHmRdWVBgsNRGZa7F4KZgFzFcukI7mtFvaVOwu9ipD0Oqc8jM6QE+xXr6oN5hZyB1Fh0b4KCV0jCQRKRbP4JDVOdw966TwjQ9LHaELPb5/aha0h7eFI6TRM3RdAxVhlRHupeHK3FQoKN0LQ1uWRodd2a97KwcwE6pWADiNFjLDa7LgtE2ocW1EUbDvWtjadL3PEnhZa7HKDDaHEQWbve00Je90TQQNBezbC973F3HQFZPS92kg9rTY+SdY+ZrS1lQ9oPY9Tp0bXWG4FQY3jFOGySNkmiEg/VABrbXubG/d4hSMVwSgwSvdDTUUNdKzVz5Xk8eN28L/FZ5s9WwWbXTNHdKmpzLKP1lXK7tG8OvrU0bT8TFOJ4d64U8AYLhrWuLOJta+pKyVdJE6pc+hzhhuONrj1claCmjF9L3SGlZmzBoCvTau0KjZKQA5WcUeUarhrMnBdXPatyaQ9YITWYpFUdXS3QhAl0XQhAoKXMhCAzIuhCg5JSEpEKgukQhAl0IQg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5" name="AutoShape 4" descr="data:image/jpeg;base64,/9j/4AAQSkZJRgABAQAAAQABAAD/2wCEAAkGBwgHBgkIBwgKCgkLDRYPDQwMDRsUFRAWIB0iIiAdHx8kKDQsJCYxJx8fLT0tMTU3Ojo6Iys/RD84QzQ5OjcBCgoKDQwNGg8PGjclHyU3Nzc3Nzc3Nzc3Nzc3Nzc3Nzc3Nzc3Nzc3Nzc3Nzc3Nzc3Nzc3Nzc3Nzc3Nzc3Nzc3N//AABEIAMgAYgMBIgACEQEDEQH/xAAcAAABBQEBAQAAAAAAAAAAAAAAAQMEBQYCBwj/xABCEAABAwIDBAYFCAgHAAAAAAABAAIDBBEFEiEGEzFBFCJRYYGhMnGRsdElQlJicnOTwRUjMzVTY7LSByRDgpKi4f/EABkBAQEBAQEBAAAAAAAAAAAAAAABAgMFBP/EACIRAQEAAgEEAgMBAAAAAAAAAAABAhEDEiExQQUTBDJRFP/aAAwDAQACEQMRAD8A9hKEFIilQkHby7U06ppxxniuOQcCUDyFHFXCeDifU0lHSmfQm/Bf8EEi6LpjpTP4c/4LvglFSw/Mm/Bd8FA8kTJq4Aes8t+00j8krKiCQ2jnicewPF/YqHkiEiAuhCECqs2jxVuC4TLXyB27jLc5aL2aTYlWV1QbfDNslX9wYfY8IOYsaweWBtTVyGNrrEOqWODRfhYnRWlJW0VRYUdTSyDkI5Gn3Kvw2anpqZpvFC0i7tA0FRqur2XmkvWQ4XK+/F0LCfbZQaW5PC5COt9ZZR0+ybSQyGBvfAXM/pITRn2ddqySuH2a2b+5TY2ALjzKUZx2j1LG9JwI6GXE393TJv7l22XZp5DZIKh33s0rh5uTa6a2SURtJe8MHMucAquoxfCc4ikq6WWQ/wCm0h7j4C5VUGbKB+mGUBI5yU4d7wVMhxTCQ3c001JC06ZGBrB5WWeqf1NU1Dj8Dsap8Mo2y55bvIfGWgMHOx18dFpCsvTGMbS0bYWRsaY5CcgAB4a6cVpyVsCEXSKjpZ/b8vGxmL7rR3RyB7Qr+6pdthm2RxfupXH2aqZb12WeXj1KKSqLXYpNK2QjUVDiB4ciFqMOwuiyNdBExwAvdgBCrNn8Vp30TWTM3hGjmMyvB77XVy2iwd5EjsIkYT86KEtP/UryL8jcMtZYu/0+5U/ocDHAPhAv2jQLrcwN0DGXPCzf/VXxUOGyT7qnnxOF1r/tHj3pyooBC5rHYniIJ1a0OYSfVfis35Ti33lX6MksRxAFsjbOHzcvwUiKKmLdWEcjbtVXHhk8j7MxLEHgcQ5zGlvknmYOXXbJX17yDq3ej8gl+V4IfRkeqY7fsiYyfm+iSs3islEGu6ZJC0jS7jqryTAsK1EkUkzhxEszvPVJDS4ZQyN6NSwRk3u+IDT1ki6xflsL+uFq/wCfL+qfYWski2soqeITGnkjksZmkDgNW315L14rzTAZYqvbajkheXNYyUeibHQag816UvV/F5bycfVY4Z49N0RCEL6GClVe1LN5szirDzpJP6SrNRcWZvMKrY/p08jde9pUvgfPOFRRROY12r+Dhc6rW4e10RAp5ZASLjM4cfHVd4fspUVbekkiQEAhof1jcDmRbw704KWqwuYdJ3cUvWALha7COQ8DovH5+DK3b6cbIlRNndlY6aR+ZtzqTa/JI/PExoJfvB6DeduzXVVb62eaSJ7CGtLurGGm9xxNvFcx1Exka9sz3Oe67g4207/NfBl+PdukyW7K59PMHxPkBLRZrtfDssnH1Jewufn3hbdwaSOPmqWGaoe57ZXOMbQb5jx8FMLzO5+Vha9hIDnXudDyXLL8fV7NTI8G00tM57ukHdsu5wGY3JsTpxUF88Zjc6HM8G7Q9ptY8BcDgbdqsaSr/RzYHTZ7OeA7KAbaHly5JX4LieMy9JZTmCN5JvJ1RY8+9d+LgtupGcs0P/Dhr27WR5yXObC+7jwt3L14lYHZHZ79EbQiSSbeO3RYwMBsG+PNbwr3+DC44ar5M7ulQuUq7si6bq7upJwDYmNw8l1dcyWdG4H6JQZbZt/yfFY/NAV9u4pWgSxseOx7Qfes1sySKNjQ0WGnFaWM6LPlUd2F0TnSObA2LMLHdgDxAHAqjqdlC94dTzQAu9Ivi1t3W7lqL6WRyXPLiwvpeqxm37H08rQTObD6vx07OCmw7NUELnOZvA5wAcWusXdoPjqrcX5IvbRScOE9HVXDaWnjeJGQRteBbMGi9vWupD1SeaUlNyegV0kknZECj/fwP8o3V4SqKg/fWv8ADKvCtQpboXKFUCQ6grm6LoMdsuSKaxHBx95WmiOiy+AHKZm8hM8D2laOJ2gWV9JN0t02Ci6By6Lri6LoOrpuY9QpSU1K7qFBDws/LMv3avbrP4UfliXuj/NXuZaK7uhN3QiOM6TOo+8SF6LpksIky1VW3sqH+8rSwv0WRw9+XE65p5VD/etHTydUKEWQclzKMJEGRFSc6M6iiRIZVBKL0zO8Bh1TRlsolVP1Tqh4Lg8mbF5/u/zV9mWV2ekDsWq/ux71o860h/MhMZkiGkLeo3yrzKjfK6XbP07rYvXd87itBA/qBZZj/lqtH82/kr6GTQKJKtBJok3iiCTRBkRdpRkXJlUUyLh0imjaU+XRQqubRcSSqFVzdQrUjNqXss/NiNYfqhabOshse/8Azdd/tWoMmilWeD+dIo+8Qi7UhlQJFBEt12Hmy6ac9qUSWxys+2PcFfwSdVqy07i3aGqHIlp8leU81gAVgWoekL1GEoKM47U0uz5euS9NZ+9cueqFleq+sf1CpT3XUKrPUKJT+xj/ANdXk8btWn3iyGyb8s1dbtatCZVGpeybvAlUDeoUXarYzVPNACjiYJd9ouzmyWL1Lodpp/oEN17DZW9PVXAKpdoDlxmVzSLSNDXZuATERq4bZbZeQvdc1a1lT3pzfj6SyTsSqY9CzgoNVjdZ8w29QV0jedIHajfg81hqPaOoY0tqI3vI4O4KfDjbZhpcO7CqNQ6ZtvSUSrmaGHUW7VTurpTqAotR0qtaY2HKDxsQL+1Si62TqWvfXOadM4HktDve9ZbZOlNHDUsc8FxeL2N+Svg5T0qVvUKNmQgrxMumym/BQBJ3rsTgDiuiMrtbn/SxcCfQFrKDTYo+NobKM7ByvwVxjrBLU70gEZOZWfkYHOOQZvCy45Wb7tReUmJQS2Anc36pN7e1W0WERVrQ4zRRaXad1cP/AOLj7lh2xZyNQO5S4Id01rmYjuzmtu2ZnOHfopBp6zDoXRltLRujcHXD3VAcCPVYKFFg9bLJlZE4a6udo0DtVbvKrI4txWU24B8Tx5pk1WIWANXKMvDrnRXsNY+KKjheysq8zwBk3ZsB69LnyVJieKRNLm0t5dbZicw81U2nldY55HHmRdWVBgsNRGZa7F4KZgFzFcukI7mtFvaVOwu9ipD0Oqc8jM6QE+xXr6oN5hZyB1Fh0b4KCV0jCQRKRbP4JDVOdw966TwjQ9LHaELPb5/aha0h7eFI6TRM3RdAxVhlRHupeHK3FQoKN0LQ1uWRodd2a97KwcwE6pWADiNFjLDa7LgtE2ocW1EUbDvWtjadL3PEnhZa7HKDDaHEQWbve00Je90TQQNBezbC973F3HQFZPS92kg9rTY+SdY+ZrS1lQ9oPY9Tp0bXWG4FQY3jFOGySNkmiEg/VABrbXubG/d4hSMVwSgwSvdDTUUNdKzVz5Xk8eN28L/FZ5s9WwWbXTNHdKmpzLKP1lXK7tG8OvrU0bT8TFOJ4d64U8AYLhrWuLOJta+pKyVdJE6pc+hzhhuONrj1claCmjF9L3SGlZmzBoCvTau0KjZKQA5WcUeUarhrMnBdXPatyaQ9YITWYpFUdXS3QhAl0XQhAoKXMhCAzIuhCg5JSEpEKgukQhAl0IQg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7174" name="Picture 6" descr="http://sobreconceptos.com/wp-content/uploads/sistema-heterogeneo-147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501008"/>
            <a:ext cx="1400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t3.gstatic.com/images?q=tbn:ANd9GcRKb8ZflpbH-bvi5TYMVHyMaY-6XkqehasSgQ_jDBIwhqqXCy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36472"/>
            <a:ext cx="17145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t1.gstatic.com/images?q=tbn:ANd9GcQK9YHurMsa8Ogs0yNeDeduRev_qGvhaQPDMbjFMd1L7A3OSYM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36510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Flecha derecha">
            <a:hlinkClick r:id="rId5" action="ppaction://hlinksldjump"/>
          </p:cNvPr>
          <p:cNvSpPr/>
          <p:nvPr/>
        </p:nvSpPr>
        <p:spPr>
          <a:xfrm>
            <a:off x="7011714" y="6453336"/>
            <a:ext cx="51261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590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FF0000"/>
                </a:solidFill>
              </a:rPr>
              <a:t>LOS COLOIDES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La fase dispersa no se distribuye uniformemente en el medio dispersante, formando dos o mas fases.</a:t>
            </a:r>
          </a:p>
          <a:p>
            <a:r>
              <a:rPr lang="es-CO" dirty="0" smtClean="0"/>
              <a:t>Sus partículas tienen un diámetro de una décima y una milésima de micra (1 micra=10</a:t>
            </a:r>
            <a:r>
              <a:rPr lang="es-CO" sz="1400" dirty="0" smtClean="0"/>
              <a:t>-6 </a:t>
            </a:r>
            <a:r>
              <a:rPr lang="es-CO" dirty="0" smtClean="0"/>
              <a:t>)</a:t>
            </a:r>
            <a:endParaRPr lang="es-CO" sz="1400" dirty="0" smtClean="0"/>
          </a:p>
          <a:p>
            <a:r>
              <a:rPr lang="es-CO" dirty="0" smtClean="0"/>
              <a:t>Las partículas (solutos) se hallan suspendidas en el medio dispersante (solvente). Pueden separarse por medios </a:t>
            </a:r>
            <a:r>
              <a:rPr lang="es-CO" dirty="0" err="1" smtClean="0"/>
              <a:t>ultrafiltros</a:t>
            </a:r>
            <a:r>
              <a:rPr lang="es-CO" dirty="0" smtClean="0"/>
              <a:t>.</a:t>
            </a:r>
          </a:p>
        </p:txBody>
      </p:sp>
      <p:sp>
        <p:nvSpPr>
          <p:cNvPr id="4" name="3 Pentágono">
            <a:hlinkClick r:id="rId2" action="ppaction://hlinksldjump"/>
          </p:cNvPr>
          <p:cNvSpPr/>
          <p:nvPr/>
        </p:nvSpPr>
        <p:spPr>
          <a:xfrm>
            <a:off x="6588224" y="6021288"/>
            <a:ext cx="567506" cy="21602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16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FF0000"/>
                </a:solidFill>
              </a:rPr>
              <a:t>ALGUNAS CLASES DE COLOIDES</a:t>
            </a:r>
            <a:endParaRPr lang="es-CO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028563"/>
              </p:ext>
            </p:extLst>
          </p:nvPr>
        </p:nvGraphicFramePr>
        <p:xfrm>
          <a:off x="460375" y="1196752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SE DISPERSA UN …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EJEMPLO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Sólido en un gas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Humo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Líquido en un gas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Niebla 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Sólido en un sólido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Vidrio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Líquido en un sólido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Las perlas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Gas en un líquido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Espuma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Gas en un sólido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Piedra pómez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Líquido en un líquido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Mayonesa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Sólido en un líquido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Mantequilla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2" descr="data:image/jpeg;base64,/9j/4AAQSkZJRgABAQAAAQABAAD/2wCEAAkGBhMSERUTEhQWFRMWFRQVGBgYFBgUGBoYFxcYFRgZFBUaHiYeGBkjGRMWHzAiIycpLC0sFR4xNTAqNSgrLCkBCQoKDgwOGg8PGikkHyQsLCosKiwsKS0sKiwsLCwsLCwvLCwtLDQpLC8sKSwsLCwsLCwpLCwsLCwsLCwpLCwsLP/AABEIAREAuAMBIgACEQEDEQH/xAAcAAEAAQUBAQAAAAAAAAAAAAAABgEDBAUHAgj/xABAEAABAwIDBAgEBAUDAwUAAAABAAIRAyEEEjEFQVHwBiIyYXGBkaEHE7HBI0JS4RQzYnLRFZLxJKLSQ2OCssL/xAAaAQEAAwEBAQAAAAAAAAAAAAAAAQIEAwUG/8QAKhEAAgEDAwIFBQEBAAAAAAAAAAECAwQREiExQVEFInGRsRNhodHwMlL/2gAMAwEAAhEDEQA/AO4oiIAiIgCIiAIiIAiIgCIiAIiIAiIgCIiAIiIAiIgCIiAIiIAiIgCIiAIiIAiIgCIiAIiIAiIgCIiAIiIAiIgCIiAIiIAiIgCIiAIiIAiIgCIiAIiIAiIgCIiAIiIAiIgCIiAIiIAiIgCIiAIiIAiLG2jj2UKT6rzDWCTxPADvJgeahvG4W55xm1aVIgVHtaToCbxx8O9ZFKs1wDmkEHQgyFyx+MfXqOq1O06/cBuaO4D6nipX0QqEPc2TlyyeEyBbyPNllp3OueMbGydtphqzuStERazGEVrEYpjBL3NaOLnBo9StZV6Y4FvaxmGEazXp28etbX3QG4Raih0wwL+xi8M7davTP/6Wzo12vGZjg4HeCCPUIC4iIgCIiAIiIAiIgCIiAItRt7pbhMEJxNZtOdG3c8/2sbLjpwUE2n8dqYkYbC1ahiQ6oRSbGk2zOAHeApSbIbwdSRcLxHxu2k4/h4fDgHuq1e++Ug6cGqyz40bXb2sPhzv/AJNdvuXDxTAyd6UD6f7RNSoMMw2pt+dU8dGDymfMKHYP484suDXYKk5xIBy1KjNTFwWmFl7Px7qlSrVfc1SSe68gR3CB5LHdz0x09zZaQ1S1djLwuxsbQDKmIZS+VUMNDHEvpkgloqg2IMES0mDA32mPRCnd57m+5J+wWlxG2auIa1rw1rW36sy5wGUF/AdYmBvjgsbpF0lOA2eTTOWviHuYw2JY1jeu8N/MWgGBxIXOjGMqi0cHatKSpPX3N50x+I+HwEsg1q8T8phAyzEfNebUwZGtzNguTbd+KeOxBI+d8hhJHy6MsdFiJqEZ9OOXU8QojXrGo5xzOmSXv1cXOmwfBlxky7+6ImDad3QPABv0W+dRQ2W7K2VhO68zeI/lmRXqtcSa5NTgXOdUi9xLz75jPdotfUqUtwpx4/4MK98kc3+qZR3ei5OtLv7HtLwmjHp75f6MM1KZOjD5z7ErJwuMfRdmouqUTudTqvpn/tI0tp4xuVX0WnUD0Vh+BH5SW+B18VKqvuZ6vhcUsxj7Nr9onvR/4zY/Dlrar24umAeq4ZakAxLajW38830K7B0P+IeE2iIouLKwEuo1IbUAt1gNHMuOsOI0XyycSWWe2RPC3nax7wZG5Z2GxD2VKdSi8tqTmpPDpeHNMBjotNzfQgzFyuq39TwqtJ03/ZR9foon8Nemn+o4MPfAr0z8usBpmAkOA3NcL9xkblLFBzCIiAIiICjnACTYBcb6efF2o9z6GAdkptlrq47Tj/7RNmt160GYgRYrefGTpK6lSbhKRIdWBdUjX5c5QyR2c7jE8GuXLehmwRjcQQ4Th6MZuyA51wBI0323C3jWrVhQpurPhCMZTkoR6mx6PdCqmJnEVXZGVJOZ/Xq1A6YPWkwZBl0k/pGhmOA6KYWkBko/McCSHVI1PAOs0X0aAFIG0gPIQNIA4Abl6jx5v9l8HdeK3NxJ74j2W3xye7RtKdPpl9zCNKpEAU2/7nDjYWCxsRga5FnU/Nrv/JbXnmFUMXnrVnJrzgg+3MK8ZRVpszF1ntmbQd4JB75Wds6lDY551VvpHXL8Vl3U2geboc7wtlWTgTbd/wAW8F9LaJqlHPXczy3bNphnhok2j6/4v7qE9NOktLF0cLUw5n5bTTcwxmbUFRhkjg7Kwg/1Cd4W46W7SNHB1cphzhlBuILurPkCT5Ll2BJkkfmpuLhBEuZJc2dxIzRfe3gAPes1jMn/AHc8u8lxEsYFwLDpIffjBADZ4jqmP3V/LxWI+qWOFRnXY6A4QQPy8NIkDuPGFmUKzXiWGeI3jxHkb6LtVhvlHt+EXVOVNUXs1x9yuRVRFx9D6DAgLyWL0hKghpGHi6EgrHosPyHcRVEdwDTmjh+XTitu3Dzd3Vad5m435R+bf9ysU0xVc1tNpyiQBvJcc268klt9Y0sAtVKOx8l4xOlrSi1nqdR+Ajj/ABOLicpp0Sde1Jt4iT7WG/tShPwo6MHCYQl/86q7NUMXEAQ3y+6myu+TxVsgiIoJCIiA4r8cMJGJp1LXpsAkfpc+Z7sxZ4T4LTfB7arQ6thyeuclRgOpyjK4CeEgwJ1N966h8UdgfxOFbFqjXHKbXzNILD3GB4EA7l884qhWoVs9PNTq03ZiBGZrt02ganiDNrQuF3bq6oSpN8/gtSn9Oopn0Nl59+furbzzKgvRf4u0KzQzF/g1NC8Xpu77SWHxtpdTVmKZVbmpva9vFjg4XvqDEX9F8PWs6ls8Tjj79Pc92nWjUXlZR1Tnnh91RlVY1d8c/Va/amOy0ah35S0eLuqD6lc4x1NJHQ0dCr8yq6pM53Of5E29sq3OEHPPd91p9m0oEDcBr4QJOv8Ays/FY0UabqjrAAnTunQL6GKw0kU6EX+IO1QSKTblvaHCREToJHHcCoxs3CRJsC2jWMRvh2YgHSMzRcbuIIbdqUKlaoalVsZnEgSBBsILYJmIkwdNNyyNm4EUyX5wSWvpmQ3KGkZXCJAmAe04byQbr6OlScKaijwalXXU1Ec2ZQzVWsBAzug2aRdwIBBdBiDbXdvVIDhmaHNcQbgFzb7iNRaNJ8oUn+fSptlpytuZAFMXvOYBjnXtGY6g71rsRtjDicrQTcQC4f51tvV0scs5OS6GG2vWBuBUjN+WDbjo4kam838VeGLvek6bRc7+4ttx1Pjxtv21RP5D5vd5W0I6x77b5SliaR6rX1GACAO0BNzlbd0ExcRGvFQ4QfJqhfXFNYjN/PyZVHENMTTqGdANeP6eY8lkDEOzdSg1nD5liLG8OzG0TaFc2JtVlKC/DYfFNHa7TKoFt5cQbEag+O9de6G9JtnYjqYRjKFYC9I0m0qluBAh/kSZF4hRpjHoWneXFXaVR/Hwcz2Z0CxeKu9roIHWcDTZG4y7rPsSJDTMTPDo3RroPRwkOMVKo0dEBuvZGu83PE6SVL6ixXhQ5tmdRSN5sZv4Q7yfrH2WcsXZjYpN8PuspQQEREAREQGn6VMnDk/pcw+8fdQPbHRmhi2/iAteBAqMOV47p0c2+jp7oXQukVOcNV/tJ9L/AGUPwj5A553+qhl4nMNtfCvECXU8taASC1xpPmJ7DpbMgCxPa7hEbq9HcVh3FwbXpEHtFlRhjd16c8PWF39nPPHRXGE8+vPgmruQ4Y4Pnsbdxwn/AKqpa0fOe4mOE7zYe+krN6N4/E1q5+bXfUa1s5S9xaZOVpI9SJ4DjKw+k3SKpiqpfUa0uEhtoc1o0i/fr46Qtz0MwvUc/WXRpAECLG5va3esdxojTbUVn0NVCEvqYzkmOGbHl5efp91q+lWMPVptcWxd2kkWmCezE3deOEkLbVagpNL3SQBNrkm4AA3kkR4nvUE2xtBwDnv7UOMRYCS3LvkTJOs/LG4rPY0tdTU+F8mm8qaKeFyyxjdptpSG3fvnM0BsT1zc3/T/AFAkkzOgxO1ajt5sBEgANO7IIinqNO66tYipGpmTJ35jv7/O2/ytsB/zui0GOEgEedgvabbPE+wfLiS4uLpuZMk8ZdruueKtmjxmTr6/8b5uFlihxPpeL2iBxIEcfb3/AAo5MRvIkWlwA46aGJVSMtGB/Dzw3aT72uY4K29m+b+P0471tDRHGbx9d8HUHhu3WA8PwvCd40AvJ1PG0+U30UYLKTMGjinMcCZOWw6xEQdxFx+622HxwdlLnQ4QW1AAx7XASM8XItZw4z3DW1aRHH+rfBj/AJ9e69ug/I7uNjbm4InyRPBbGd0d5+H3T51Z38HiyPngRTqTaqG3gn9cQZ/ML66zioOff7r5swGIqBvVJFWgRUpuaJsDe9tCButJ3L6L2PtEYjD0qw0qU2v8CRceRB9u5Q1g6ReUSvCshjRwaPorq8sEADuC9KCAiIgCIiAx9oUs1Ko3ixw9QVz/AGXUtvXRyFzXDDJUezg5zfRxH2UMtE2zeeedFc3d0c896tU+eedVg4nbVPKQ3rEhzeAmImd48JVJSUVls6KDk8I44ej5qYioG9gVXNnV0A6idTpHjutEswGEFJjWtFhySd2s82WTgNkso5nC7nEucTpJzE5RoBPrfVeMSI9ufuvIuK31HhcHqUKWhZfJjbUx7TiabDOSm11Zwvq2zNNYMkeA1softt+ZoeBAOUxoRlc9rgRugvGtt2mmy2niIxbjvDGCe7w9LX8lZxbh1GOHapNefygOzPpum9mnIBI0LQ7cSvTtVpgl3MN3mUvQigZIB3RB1AzC1zoZt4Z/JXWsPAX8CIIE9kAT46TbemIpfKeQ4EtJvrukSLS1wyndvIlemYcH+oGIOtjc2gkHxG8RuWs81lW1I3Ta1+6OMwO4Df5XKbptM3i3jBiNCYAvcSY0VAxpsQL7p3nSBpu0G/yVwNBs4m3fGkaDQC7rybgbzeGc20j20TfUEATJtcC82MWsd3gVb+XoZkxbvBF5Gt9DFuPFVJAN7Gxs6IiJjuEG0+pVxojhExwBJ/SBoJ8LQIEGK7opwYtRu658iRw7zeJvO/dZYJwcuaG2kgHL1oN/otpUBPVEE6W1sBo0CJ0PAa7l6p4f5Wsl9oG8ZovHGRDe8jcJN4rUd4tlRHzKhAsGOEeYbAOvD18F9B9C8EaeCw1N2oY3usSSPCxC5J0I6KOxNVod/LDg6q4EEHLowGLgEu0PanWJXecLThzQLAED0iPoomzrHY3SIiqSEREAREQBc42s3Ji6w4vn/cA77ro6590zGXGf3U2H0lv2ChlkY+P2k2jRqVDo1hJjw55uuU7H+INVoPz6Wam09tpDSBaAQbPcBFrGATuUl+Ie2DTwZa0w6o5rBFj+oxw0A8x3LmjsYHSKzM8wczIY+BxEAPOuon+q6pKmprzHSNRwflOo7P25QxA/BqNJ1y6OFxqw3i+ui91j9hPjaff3XKWbMzGcO/Ob9WMlUEQOxN//AIl2+Vu9k9K8RTa/5zs7WiBm7ZMgZBU3mJN503WWKdm1vB5+xsp3Sf8ArYzNvtyVm1D2SIPDvMzaLaQfdW31crsJN81Co2AQZAr1R529p88qntjD4thaczNYDm7wJOUiWmBxPBY7MLmGEIedMRSlxEj8RzxDTYuioYjgP0rpSUtOiS3K1HHUpJm1xnRKpVYXUgHiBNLsvFgSaX5XdnsmN0WkKHYjYdSm8tYcrmmCx34dSwJjKbmxkQftHV+iWILQ1jrkNDSSIJI36b7XUsxOAp1R12NfGhIkjwO7U+62KfQxShsfOr6haYewtMTDm5e8T/SPAG/FXBWB0LbGIJaAd+820G68HvnteP8Ah7hqg6maiZnqw4f7HS3fPJWlq/CUTLazDwzUN1jHVcLbubWTicXTObUWM3vDW7iXMPGPzwSJy9/dvv0m0c0S+pAsGCT1rjQTEj9U313rotD4VAWL6Ub/AMN+kyLl/it5gfh3SZ/6hjU5KbGzPEnN4qcxIVI5dhNn1ngfKp/KG8kCbxqLjT9UxEDdEo6OfDpz3B9S7e1mOpne2SSSQBfvNxMLpGC2BQpXayXbi4l58psPKFnuRzOigkYWyNlMoNDKYAaI3XnTVbKpUhzBvdUY0euY/wDa1x8lapuAubAXJ0iNb86euTsigaj/AJ7gQwAtpNIgwe1UcNxMQBuHiVQsbpERSVCIiAIiIAub/E9+TEUHfqpuH+10/RxXSFEfidsynUwLnvMPpFr6Z35sw6ng7T04KG8LJMeThfTms+vVbSZld8toJaHdeXwT1bGbAWB13SVDmsyiDIIOkTuIdJm2jd41Kku2OjtWpUfUdq97iIBcAHEAC3WAE6kEQDotfiKtSmAK7RUYTAJPajXLXEzeLEuAOoEKsJRksxZacWuUaxwJ1Ecg2gGTrPCG77LJ/wBUcAG1MtVkFozCSA0Wy1AZtpEkRuuqvwtOoPwqgEDsVIYZ16ruyZ4S3hHGxUwTmPIeHAi5BbrEGwOggjX2VyhJ9m0KH8MajKZa8F1JznPLswqAudlNg1zWBwkNgh3FeqVbNRAFi2u+I1BLWm3DrD0858bd/wCnw1Kj1g8UxVdqOviD80zwy02NBAI7bu9YvRl+YFoEdcEC0fy3gxEAjQKHuXT7nQ9j1sxZUHC/iL/f3CnlJ0gHn38AucbBq5XOZfiOfup/sp8tjeLc8Nfqs8ZefB2lHy5M0BemhUHPPovXPPd/ld8HFFWhZACstHP7efjfuV5vP78/5UFioSOefDmy9Tz6/f7oQpK5LmEpAuAN+PPPmt2AtTs9vXHmefX6rbKUVYREUkBERAEREAXNfibtnPVZh2nqs67/AO4jqg+AM+an+1doNoUX1XaNbPidAPMkBcPq4h1Z5qO7VRznTc6nX72WK8qYjpXU028MvU+gY0QSeHt+5WPVwbXaiCdSIv8A3bnbrOBFlkVnWgbyPQaC3d7yqsPVJ7x7Wt5+wXlxm48M3OKlyRPaPRK0tFwLZbSRrLSbCI7JOnZVeheFrDFhocQxuYOMHqsLTnOU9lpAhxgAZtIspULX8AOfNb7ZuzgWhuUFzhl0vDhBHGDMLdSvJcSWTPK3XK2IHtDorjMY/PhcNVexznuaQ3K0AkZBmdAJDG0wQXWLfFZGF6D4nAVWtxOUGoxzmta/PEODesQInXQ/mX0TgMG2lSZTaIaxoaIEaBc0+KT42hhRxoVfarTXpPgxJ7kcGCIIcNymewTIPg37/v6LBwODzROikGGoBogWXHR5snbV5cF0c/sq88ebqgPPuqhdjmi4znfzqfVX2qzTHPsrwPPoqhnoc8+SAKoHPv3JCkqZezh1vI8+62S12zu15f4WxVioREQBERAERY+0Ma2jSfUd2WNLj5bvPRAQb4mbYktwzTpD377nsDyEnzaoOG/SLCbd3pA8AsrF4t1Wo+s6cziSL/mOnoPSB5+AYBPd7xYfTzHcvCrz1ycj1aUdMUjDrAZjG6PM+O/Ve37hwvbidPoPUph6I+pPnYnyDQPNXqjd++b675tPlw4rlg6ZPOGplzw3cPrPP7Kd9FsHnrtMWZ1vCNPePRRDZVDf9u/2XTOiOCy03POriAPAfuSu9rHVUOVaWmDN+uUfFppbtDBu/K6lVZPeHB8a90+S6uoz0+6MHGYbqfzqR+ZSMT1gLtMbnC0L2meYiO7HdZbunpz4KM9HcYHt0gizmmJa7g71B7wRuKklPTnnh6qqOjLnPPPFVA55591QBXGKQe2jnny5mbjeefReW8886K4AhVnpp558165554Kg558lSpVDRmcYAF/BCC9gXE1o3BjifFzmhv8A9XrbLXbFwha11R4ipUOY9zRZjfJvuStirEMIiIQEREAUG+Jm1srG0Bv/ABH63aJAFuJU5Wn6Q9GWYsDM4tc3Qi41m433XOrFyi0i9NpSTZyIGA1usCTpc8uj18VTGVYHDeRvvoDw3ep1Wx2z0YrYV4bUu0uJa9s5DrAP6T4+O5aLGPLnW/WDpNhfTw9wF5E4OLwz04yUlsZuEEgCQSbGwjvt3uJ9Cq58xEEkGTNjYXn09wRO9eXVA0EkiACNNwnMfDtever+EFsxsSLcYk2I01HhYrkyyNzsrCk5WjUmAO8n6AmPBdRwtAMY1o0AAUN6F4HM/OdGCfM2HtdTdelZU8R1dzFdTy1HsERFuMhFdu9ESahxGGhtU9pp7L9T6yT6zxB1+F2iM2SoDTqX6rrTH6Tpv7jfRTpY2M2dTqiKjA7dcc8VXBZS7keA5jncrrWc+37c2yD0Va3+VUewDRsyPQyN3Bef9Hrj87SO9v8AghC2UUaFcDVcp7Nq7yz353rKZs473eg+5n6IVMQmL/dXsPs7MQ5+guG9/EjnyWbSwjW3AvxNyrynAyERFJUIiIAiIgCIiA81KQcCHAEHUESPRRba/wAO6FVxdTJouOsAFv8At3HwIUrRVlFS5LKTjwcY2/0Rr0CDUbNOWtzg5mwJcS4bpI4eEK3hW5nhu6zjeOqLDvvHsu0vYCCCAQdQbjzC0Z6GYf5pqAFoOrRpPEcPBYqlon/k1Quf+jI6M4H5dBsiHO6x89Pb6rbKgCqtsY6UkjLKWp5YREVioREQBERAEREAREQBERAEREAREQBERAEREAREQBERAEREAREQBERAEREAREQBERAEREAREQBERAEREAREQBERAEREAREQBERAEREAREQBERAEREAREQBERAEREAREQBERAEREAREQBERAEREAREQBERAEREARE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6" name="AutoShape 4" descr="data:image/jpeg;base64,/9j/4AAQSkZJRgABAQAAAQABAAD/2wCEAAkGBhMSERUTEhQWFRMWFRQVGBgYFBgUGBoYFxcYFRgZFBUaHiYeGBkjGRMWHzAiIycpLC0sFR4xNTAqNSgrLCkBCQoKDgwOGg8PGikkHyQsLCosKiwsKS0sKiwsLCwsLCwvLCwtLDQpLC8sKSwsLCwsLCwpLCwsLCwsLCwpLCwsLP/AABEIAREAuAMBIgACEQEDEQH/xAAcAAEAAQUBAQAAAAAAAAAAAAAABgEDBAUHAgj/xABAEAABAwIDBAgEBAUDAwUAAAABAAIRAyEEEjEFQVHwBiIyYXGBkaEHE7HBI0JS4RQzYnLRFZLxJKLSQ2OCssL/xAAaAQEAAwEBAQAAAAAAAAAAAAAAAQIEAwUG/8QAKhEAAgEDAwIFBQEBAAAAAAAAAAECAwQREiExQVEFInGRsRNhodHwMlL/2gAMAwEAAhEDEQA/AO4oiIAiIgCIiAIiIAiIgCIiAIiIAiIgCIiAIiIAiIgCIiAIiIAiIgCIiAIiIAiIgCIiAIiIAiIgCIiAIiIAiIgCIiAIiIAiIgCIiAIiIAiIgCIiAIiIAiIgCIiAIiIAiIgCIiAIiIAiIgCIiAIiIAiLG2jj2UKT6rzDWCTxPADvJgeahvG4W55xm1aVIgVHtaToCbxx8O9ZFKs1wDmkEHQgyFyx+MfXqOq1O06/cBuaO4D6nipX0QqEPc2TlyyeEyBbyPNllp3OueMbGydtphqzuStERazGEVrEYpjBL3NaOLnBo9StZV6Y4FvaxmGEazXp28etbX3QG4Raih0wwL+xi8M7davTP/6Wzo12vGZjg4HeCCPUIC4iIgCIiAIiIAiIgCIiAItRt7pbhMEJxNZtOdG3c8/2sbLjpwUE2n8dqYkYbC1ahiQ6oRSbGk2zOAHeApSbIbwdSRcLxHxu2k4/h4fDgHuq1e++Ug6cGqyz40bXb2sPhzv/AJNdvuXDxTAyd6UD6f7RNSoMMw2pt+dU8dGDymfMKHYP484suDXYKk5xIBy1KjNTFwWmFl7Px7qlSrVfc1SSe68gR3CB5LHdz0x09zZaQ1S1djLwuxsbQDKmIZS+VUMNDHEvpkgloqg2IMES0mDA32mPRCnd57m+5J+wWlxG2auIa1rw1rW36sy5wGUF/AdYmBvjgsbpF0lOA2eTTOWviHuYw2JY1jeu8N/MWgGBxIXOjGMqi0cHatKSpPX3N50x+I+HwEsg1q8T8phAyzEfNebUwZGtzNguTbd+KeOxBI+d8hhJHy6MsdFiJqEZ9OOXU8QojXrGo5xzOmSXv1cXOmwfBlxky7+6ImDad3QPABv0W+dRQ2W7K2VhO68zeI/lmRXqtcSa5NTgXOdUi9xLz75jPdotfUqUtwpx4/4MK98kc3+qZR3ei5OtLv7HtLwmjHp75f6MM1KZOjD5z7ErJwuMfRdmouqUTudTqvpn/tI0tp4xuVX0WnUD0Vh+BH5SW+B18VKqvuZ6vhcUsxj7Nr9onvR/4zY/Dlrar24umAeq4ZakAxLajW38830K7B0P+IeE2iIouLKwEuo1IbUAt1gNHMuOsOI0XyycSWWe2RPC3nax7wZG5Z2GxD2VKdSi8tqTmpPDpeHNMBjotNzfQgzFyuq39TwqtJ03/ZR9foon8Nemn+o4MPfAr0z8usBpmAkOA3NcL9xkblLFBzCIiAIiICjnACTYBcb6efF2o9z6GAdkptlrq47Tj/7RNmt160GYgRYrefGTpK6lSbhKRIdWBdUjX5c5QyR2c7jE8GuXLehmwRjcQQ4Th6MZuyA51wBI0323C3jWrVhQpurPhCMZTkoR6mx6PdCqmJnEVXZGVJOZ/Xq1A6YPWkwZBl0k/pGhmOA6KYWkBko/McCSHVI1PAOs0X0aAFIG0gPIQNIA4Abl6jx5v9l8HdeK3NxJ74j2W3xye7RtKdPpl9zCNKpEAU2/7nDjYWCxsRga5FnU/Nrv/JbXnmFUMXnrVnJrzgg+3MK8ZRVpszF1ntmbQd4JB75Wds6lDY551VvpHXL8Vl3U2geboc7wtlWTgTbd/wAW8F9LaJqlHPXczy3bNphnhok2j6/4v7qE9NOktLF0cLUw5n5bTTcwxmbUFRhkjg7Kwg/1Cd4W46W7SNHB1cphzhlBuILurPkCT5Ll2BJkkfmpuLhBEuZJc2dxIzRfe3gAPes1jMn/AHc8u8lxEsYFwLDpIffjBADZ4jqmP3V/LxWI+qWOFRnXY6A4QQPy8NIkDuPGFmUKzXiWGeI3jxHkb6LtVhvlHt+EXVOVNUXs1x9yuRVRFx9D6DAgLyWL0hKghpGHi6EgrHosPyHcRVEdwDTmjh+XTitu3Dzd3Vad5m435R+bf9ysU0xVc1tNpyiQBvJcc268klt9Y0sAtVKOx8l4xOlrSi1nqdR+Ajj/ABOLicpp0Sde1Jt4iT7WG/tShPwo6MHCYQl/86q7NUMXEAQ3y+6myu+TxVsgiIoJCIiA4r8cMJGJp1LXpsAkfpc+Z7sxZ4T4LTfB7arQ6thyeuclRgOpyjK4CeEgwJ1N966h8UdgfxOFbFqjXHKbXzNILD3GB4EA7l884qhWoVs9PNTq03ZiBGZrt02ganiDNrQuF3bq6oSpN8/gtSn9Oopn0Nl59+furbzzKgvRf4u0KzQzF/g1NC8Xpu77SWHxtpdTVmKZVbmpva9vFjg4XvqDEX9F8PWs6ls8Tjj79Pc92nWjUXlZR1Tnnh91RlVY1d8c/Va/amOy0ah35S0eLuqD6lc4x1NJHQ0dCr8yq6pM53Of5E29sq3OEHPPd91p9m0oEDcBr4QJOv8Ays/FY0UabqjrAAnTunQL6GKw0kU6EX+IO1QSKTblvaHCREToJHHcCoxs3CRJsC2jWMRvh2YgHSMzRcbuIIbdqUKlaoalVsZnEgSBBsILYJmIkwdNNyyNm4EUyX5wSWvpmQ3KGkZXCJAmAe04byQbr6OlScKaijwalXXU1Ec2ZQzVWsBAzug2aRdwIBBdBiDbXdvVIDhmaHNcQbgFzb7iNRaNJ8oUn+fSptlpytuZAFMXvOYBjnXtGY6g71rsRtjDicrQTcQC4f51tvV0scs5OS6GG2vWBuBUjN+WDbjo4kam838VeGLvek6bRc7+4ttx1Pjxtv21RP5D5vd5W0I6x77b5SliaR6rX1GACAO0BNzlbd0ExcRGvFQ4QfJqhfXFNYjN/PyZVHENMTTqGdANeP6eY8lkDEOzdSg1nD5liLG8OzG0TaFc2JtVlKC/DYfFNHa7TKoFt5cQbEag+O9de6G9JtnYjqYRjKFYC9I0m0qluBAh/kSZF4hRpjHoWneXFXaVR/Hwcz2Z0CxeKu9roIHWcDTZG4y7rPsSJDTMTPDo3RroPRwkOMVKo0dEBuvZGu83PE6SVL6ixXhQ5tmdRSN5sZv4Q7yfrH2WcsXZjYpN8PuspQQEREAREQGn6VMnDk/pcw+8fdQPbHRmhi2/iAteBAqMOV47p0c2+jp7oXQukVOcNV/tJ9L/AGUPwj5A553+qhl4nMNtfCvECXU8taASC1xpPmJ7DpbMgCxPa7hEbq9HcVh3FwbXpEHtFlRhjd16c8PWF39nPPHRXGE8+vPgmruQ4Y4Pnsbdxwn/AKqpa0fOe4mOE7zYe+krN6N4/E1q5+bXfUa1s5S9xaZOVpI9SJ4DjKw+k3SKpiqpfUa0uEhtoc1o0i/fr46Qtz0MwvUc/WXRpAECLG5va3esdxojTbUVn0NVCEvqYzkmOGbHl5efp91q+lWMPVptcWxd2kkWmCezE3deOEkLbVagpNL3SQBNrkm4AA3kkR4nvUE2xtBwDnv7UOMRYCS3LvkTJOs/LG4rPY0tdTU+F8mm8qaKeFyyxjdptpSG3fvnM0BsT1zc3/T/AFAkkzOgxO1ajt5sBEgANO7IIinqNO66tYipGpmTJ35jv7/O2/ytsB/zui0GOEgEedgvabbPE+wfLiS4uLpuZMk8ZdruueKtmjxmTr6/8b5uFlihxPpeL2iBxIEcfb3/AAo5MRvIkWlwA46aGJVSMtGB/Dzw3aT72uY4K29m+b+P0471tDRHGbx9d8HUHhu3WA8PwvCd40AvJ1PG0+U30UYLKTMGjinMcCZOWw6xEQdxFx+622HxwdlLnQ4QW1AAx7XASM8XItZw4z3DW1aRHH+rfBj/AJ9e69ug/I7uNjbm4InyRPBbGd0d5+H3T51Z38HiyPngRTqTaqG3gn9cQZ/ML66zioOff7r5swGIqBvVJFWgRUpuaJsDe9tCButJ3L6L2PtEYjD0qw0qU2v8CRceRB9u5Q1g6ReUSvCshjRwaPorq8sEADuC9KCAiIgCIiAx9oUs1Ko3ixw9QVz/AGXUtvXRyFzXDDJUezg5zfRxH2UMtE2zeeedFc3d0c896tU+eedVg4nbVPKQ3rEhzeAmImd48JVJSUVls6KDk8I44ej5qYioG9gVXNnV0A6idTpHjutEswGEFJjWtFhySd2s82WTgNkso5nC7nEucTpJzE5RoBPrfVeMSI9ufuvIuK31HhcHqUKWhZfJjbUx7TiabDOSm11Zwvq2zNNYMkeA1softt+ZoeBAOUxoRlc9rgRugvGtt2mmy2niIxbjvDGCe7w9LX8lZxbh1GOHapNefygOzPpum9mnIBI0LQ7cSvTtVpgl3MN3mUvQigZIB3RB1AzC1zoZt4Z/JXWsPAX8CIIE9kAT46TbemIpfKeQ4EtJvrukSLS1wyndvIlemYcH+oGIOtjc2gkHxG8RuWs81lW1I3Ta1+6OMwO4Df5XKbptM3i3jBiNCYAvcSY0VAxpsQL7p3nSBpu0G/yVwNBs4m3fGkaDQC7rybgbzeGc20j20TfUEATJtcC82MWsd3gVb+XoZkxbvBF5Gt9DFuPFVJAN7Gxs6IiJjuEG0+pVxojhExwBJ/SBoJ8LQIEGK7opwYtRu658iRw7zeJvO/dZYJwcuaG2kgHL1oN/otpUBPVEE6W1sBo0CJ0PAa7l6p4f5Wsl9oG8ZovHGRDe8jcJN4rUd4tlRHzKhAsGOEeYbAOvD18F9B9C8EaeCw1N2oY3usSSPCxC5J0I6KOxNVod/LDg6q4EEHLowGLgEu0PanWJXecLThzQLAED0iPoomzrHY3SIiqSEREAREQBc42s3Ji6w4vn/cA77ro6590zGXGf3U2H0lv2ChlkY+P2k2jRqVDo1hJjw55uuU7H+INVoPz6Wam09tpDSBaAQbPcBFrGATuUl+Ie2DTwZa0w6o5rBFj+oxw0A8x3LmjsYHSKzM8wczIY+BxEAPOuon+q6pKmprzHSNRwflOo7P25QxA/BqNJ1y6OFxqw3i+ui91j9hPjaff3XKWbMzGcO/Ob9WMlUEQOxN//AIl2+Vu9k9K8RTa/5zs7WiBm7ZMgZBU3mJN503WWKdm1vB5+xsp3Sf8ArYzNvtyVm1D2SIPDvMzaLaQfdW31crsJN81Co2AQZAr1R529p88qntjD4thaczNYDm7wJOUiWmBxPBY7MLmGEIedMRSlxEj8RzxDTYuioYjgP0rpSUtOiS3K1HHUpJm1xnRKpVYXUgHiBNLsvFgSaX5XdnsmN0WkKHYjYdSm8tYcrmmCx34dSwJjKbmxkQftHV+iWILQ1jrkNDSSIJI36b7XUsxOAp1R12NfGhIkjwO7U+62KfQxShsfOr6haYewtMTDm5e8T/SPAG/FXBWB0LbGIJaAd+820G68HvnteP8Ah7hqg6maiZnqw4f7HS3fPJWlq/CUTLazDwzUN1jHVcLbubWTicXTObUWM3vDW7iXMPGPzwSJy9/dvv0m0c0S+pAsGCT1rjQTEj9U313rotD4VAWL6Ub/AMN+kyLl/it5gfh3SZ/6hjU5KbGzPEnN4qcxIVI5dhNn1ngfKp/KG8kCbxqLjT9UxEDdEo6OfDpz3B9S7e1mOpne2SSSQBfvNxMLpGC2BQpXayXbi4l58psPKFnuRzOigkYWyNlMoNDKYAaI3XnTVbKpUhzBvdUY0euY/wDa1x8lapuAubAXJ0iNb86euTsigaj/AJ7gQwAtpNIgwe1UcNxMQBuHiVQsbpERSVCIiAIiIAub/E9+TEUHfqpuH+10/RxXSFEfidsynUwLnvMPpFr6Z35sw6ng7T04KG8LJMeThfTms+vVbSZld8toJaHdeXwT1bGbAWB13SVDmsyiDIIOkTuIdJm2jd41Kku2OjtWpUfUdq97iIBcAHEAC3WAE6kEQDotfiKtSmAK7RUYTAJPajXLXEzeLEuAOoEKsJRksxZacWuUaxwJ1Ecg2gGTrPCG77LJ/wBUcAG1MtVkFozCSA0Wy1AZtpEkRuuqvwtOoPwqgEDsVIYZ16ruyZ4S3hHGxUwTmPIeHAi5BbrEGwOggjX2VyhJ9m0KH8MajKZa8F1JznPLswqAudlNg1zWBwkNgh3FeqVbNRAFi2u+I1BLWm3DrD0858bd/wCnw1Kj1g8UxVdqOviD80zwy02NBAI7bu9YvRl+YFoEdcEC0fy3gxEAjQKHuXT7nQ9j1sxZUHC/iL/f3CnlJ0gHn38AucbBq5XOZfiOfup/sp8tjeLc8Nfqs8ZefB2lHy5M0BemhUHPPovXPPd/ld8HFFWhZACstHP7efjfuV5vP78/5UFioSOefDmy9Tz6/f7oQpK5LmEpAuAN+PPPmt2AtTs9vXHmefX6rbKUVYREUkBERAEREAXNfibtnPVZh2nqs67/AO4jqg+AM+an+1doNoUX1XaNbPidAPMkBcPq4h1Z5qO7VRznTc6nX72WK8qYjpXU028MvU+gY0QSeHt+5WPVwbXaiCdSIv8A3bnbrOBFlkVnWgbyPQaC3d7yqsPVJ7x7Wt5+wXlxm48M3OKlyRPaPRK0tFwLZbSRrLSbCI7JOnZVeheFrDFhocQxuYOMHqsLTnOU9lpAhxgAZtIspULX8AOfNb7ZuzgWhuUFzhl0vDhBHGDMLdSvJcSWTPK3XK2IHtDorjMY/PhcNVexznuaQ3K0AkZBmdAJDG0wQXWLfFZGF6D4nAVWtxOUGoxzmta/PEODesQInXQ/mX0TgMG2lSZTaIaxoaIEaBc0+KT42hhRxoVfarTXpPgxJ7kcGCIIcNymewTIPg37/v6LBwODzROikGGoBogWXHR5snbV5cF0c/sq88ebqgPPuqhdjmi4znfzqfVX2qzTHPsrwPPoqhnoc8+SAKoHPv3JCkqZezh1vI8+62S12zu15f4WxVioREQBERAERY+0Ma2jSfUd2WNLj5bvPRAQb4mbYktwzTpD377nsDyEnzaoOG/SLCbd3pA8AsrF4t1Wo+s6cziSL/mOnoPSB5+AYBPd7xYfTzHcvCrz1ycj1aUdMUjDrAZjG6PM+O/Ve37hwvbidPoPUph6I+pPnYnyDQPNXqjd++b675tPlw4rlg6ZPOGplzw3cPrPP7Kd9FsHnrtMWZ1vCNPePRRDZVDf9u/2XTOiOCy03POriAPAfuSu9rHVUOVaWmDN+uUfFppbtDBu/K6lVZPeHB8a90+S6uoz0+6MHGYbqfzqR+ZSMT1gLtMbnC0L2meYiO7HdZbunpz4KM9HcYHt0gizmmJa7g71B7wRuKklPTnnh6qqOjLnPPPFVA55591QBXGKQe2jnny5mbjeefReW8886K4AhVnpp558165554Kg558lSpVDRmcYAF/BCC9gXE1o3BjifFzmhv8A9XrbLXbFwha11R4ipUOY9zRZjfJvuStirEMIiIQEREAUG+Jm1srG0Bv/ABH63aJAFuJU5Wn6Q9GWYsDM4tc3Qi41m433XOrFyi0i9NpSTZyIGA1usCTpc8uj18VTGVYHDeRvvoDw3ep1Wx2z0YrYV4bUu0uJa9s5DrAP6T4+O5aLGPLnW/WDpNhfTw9wF5E4OLwz04yUlsZuEEgCQSbGwjvt3uJ9Cq58xEEkGTNjYXn09wRO9eXVA0EkiACNNwnMfDtever+EFsxsSLcYk2I01HhYrkyyNzsrCk5WjUmAO8n6AmPBdRwtAMY1o0AAUN6F4HM/OdGCfM2HtdTdelZU8R1dzFdTy1HsERFuMhFdu9ESahxGGhtU9pp7L9T6yT6zxB1+F2iM2SoDTqX6rrTH6Tpv7jfRTpY2M2dTqiKjA7dcc8VXBZS7keA5jncrrWc+37c2yD0Va3+VUewDRsyPQyN3Bef9Hrj87SO9v8AghC2UUaFcDVcp7Nq7yz353rKZs473eg+5n6IVMQmL/dXsPs7MQ5+guG9/EjnyWbSwjW3AvxNyrynAyERFJUIiIAiIgCIiA81KQcCHAEHUESPRRba/wAO6FVxdTJouOsAFv8At3HwIUrRVlFS5LKTjwcY2/0Rr0CDUbNOWtzg5mwJcS4bpI4eEK3hW5nhu6zjeOqLDvvHsu0vYCCCAQdQbjzC0Z6GYf5pqAFoOrRpPEcPBYqlon/k1Quf+jI6M4H5dBsiHO6x89Pb6rbKgCqtsY6UkjLKWp5YREVioREQBERAEREAREQBERAEREAREQBERAEREAREQBERAEREAREQBERAEREAREQBERAEREAREQBERAEREAREQBERAEREAREQBERAEREAREQBERAEREAREQBERAEREAREQBERAEREAREQBERAEREAREQBERAEREAREQ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9222" name="Picture 6" descr="http://html.rincondelvago.com/0003614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2895600" cy="284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lh5.ggpht.com/-lO6FuoA8aG4/UIXieJL_RkI/AAAAAAAANzw/dATpAfcqOLk/gelatina%252520-%252520coloide%252520hidrofilico%25255B5%25255D.jpg?imgmax=8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022" y="4653136"/>
            <a:ext cx="2638053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Pentágono">
            <a:hlinkClick r:id="rId4" action="ppaction://hlinksldjump"/>
          </p:cNvPr>
          <p:cNvSpPr/>
          <p:nvPr/>
        </p:nvSpPr>
        <p:spPr>
          <a:xfrm>
            <a:off x="7155852" y="5946576"/>
            <a:ext cx="567506" cy="21602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19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893</TotalTime>
  <Words>530</Words>
  <Application>Microsoft Office PowerPoint</Application>
  <PresentationFormat>Presentación en pantalla (4:3)</PresentationFormat>
  <Paragraphs>135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LOS SISTEMAS MATERIALES</vt:lpstr>
      <vt:lpstr>Pueden ser </vt:lpstr>
      <vt:lpstr>Sistemas homogéneos</vt:lpstr>
      <vt:lpstr>Propiedades del sistema homogéneo</vt:lpstr>
      <vt:lpstr>  Las soluciones pueden ser liquidas, solidas y gaseosas  </vt:lpstr>
      <vt:lpstr>TECNICAS PARA SEPARA SISTEMAS HOMOGÉNEOS</vt:lpstr>
      <vt:lpstr>SISTEMAS HETEROGÉNEOS</vt:lpstr>
      <vt:lpstr>LOS COLOIDES</vt:lpstr>
      <vt:lpstr>ALGUNAS CLASES DE COLOIDES</vt:lpstr>
      <vt:lpstr>EFECTO TYNDALL</vt:lpstr>
      <vt:lpstr>LAS SUSPENSIONES</vt:lpstr>
      <vt:lpstr>TECNICAS PARA SEPARAR SISTEMAS HETEROGÉNEOS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SOLUCIONES</dc:title>
  <dc:creator>Paola</dc:creator>
  <cp:lastModifiedBy>Paola</cp:lastModifiedBy>
  <cp:revision>15</cp:revision>
  <dcterms:created xsi:type="dcterms:W3CDTF">2013-03-04T03:37:08Z</dcterms:created>
  <dcterms:modified xsi:type="dcterms:W3CDTF">2013-03-04T18:40:05Z</dcterms:modified>
</cp:coreProperties>
</file>